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816" r:id="rId2"/>
  </p:sldMasterIdLst>
  <p:notesMasterIdLst>
    <p:notesMasterId r:id="rId56"/>
  </p:notesMasterIdLst>
  <p:sldIdLst>
    <p:sldId id="281" r:id="rId3"/>
    <p:sldId id="486" r:id="rId4"/>
    <p:sldId id="487" r:id="rId5"/>
    <p:sldId id="531" r:id="rId6"/>
    <p:sldId id="488" r:id="rId7"/>
    <p:sldId id="500" r:id="rId8"/>
    <p:sldId id="530" r:id="rId9"/>
    <p:sldId id="502" r:id="rId10"/>
    <p:sldId id="499" r:id="rId11"/>
    <p:sldId id="489" r:id="rId12"/>
    <p:sldId id="503" r:id="rId13"/>
    <p:sldId id="528" r:id="rId14"/>
    <p:sldId id="529" r:id="rId15"/>
    <p:sldId id="517" r:id="rId16"/>
    <p:sldId id="490" r:id="rId17"/>
    <p:sldId id="510" r:id="rId18"/>
    <p:sldId id="515" r:id="rId19"/>
    <p:sldId id="516" r:id="rId20"/>
    <p:sldId id="519" r:id="rId21"/>
    <p:sldId id="518" r:id="rId22"/>
    <p:sldId id="521" r:id="rId23"/>
    <p:sldId id="520" r:id="rId24"/>
    <p:sldId id="524" r:id="rId25"/>
    <p:sldId id="525" r:id="rId26"/>
    <p:sldId id="526" r:id="rId27"/>
    <p:sldId id="527" r:id="rId28"/>
    <p:sldId id="485" r:id="rId29"/>
    <p:sldId id="563" r:id="rId30"/>
    <p:sldId id="532" r:id="rId31"/>
    <p:sldId id="541" r:id="rId32"/>
    <p:sldId id="537" r:id="rId33"/>
    <p:sldId id="549" r:id="rId34"/>
    <p:sldId id="548" r:id="rId35"/>
    <p:sldId id="553" r:id="rId36"/>
    <p:sldId id="551" r:id="rId37"/>
    <p:sldId id="550" r:id="rId38"/>
    <p:sldId id="552" r:id="rId39"/>
    <p:sldId id="547" r:id="rId40"/>
    <p:sldId id="554" r:id="rId41"/>
    <p:sldId id="543" r:id="rId42"/>
    <p:sldId id="546" r:id="rId43"/>
    <p:sldId id="565" r:id="rId44"/>
    <p:sldId id="564" r:id="rId45"/>
    <p:sldId id="559" r:id="rId46"/>
    <p:sldId id="560" r:id="rId47"/>
    <p:sldId id="558" r:id="rId48"/>
    <p:sldId id="536" r:id="rId49"/>
    <p:sldId id="557" r:id="rId50"/>
    <p:sldId id="538" r:id="rId51"/>
    <p:sldId id="555" r:id="rId52"/>
    <p:sldId id="540" r:id="rId53"/>
    <p:sldId id="533" r:id="rId54"/>
    <p:sldId id="56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BF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86F3F-379A-A251-6C64-86D765E0B6B6}" v="148" dt="2023-09-25T06:04:30.052"/>
    <p1510:client id="{1D93C42D-2DDC-558A-F82C-E0CD5E4A4C0B}" v="95" dt="2023-10-16T06:09:25.391"/>
    <p1510:client id="{2683A6E8-3F03-4C68-8183-2EB4DFB9AB06}" v="152" dt="2023-09-25T04:16:17.922"/>
    <p1510:client id="{2C31DF11-B1AA-42D4-962C-8CFC6C105AEA}" v="44" dt="2023-09-25T04:21:07.114"/>
    <p1510:client id="{3410CCE6-56B8-91A5-EE79-B15030BC344E}" v="396" dt="2023-10-16T10:36:34.978"/>
    <p1510:client id="{39ECA060-0E3C-3821-F2A6-6F60F28E90A4}" v="829" dt="2023-09-24T19:22:47.540"/>
    <p1510:client id="{4175DB1B-F1EE-B567-C9B5-E9DA8EC42F93}" v="15" dt="2023-10-10T13:24:32.247"/>
    <p1510:client id="{5F49612B-BEA6-404F-87DE-07CF714D33A8}" v="2" dt="2023-10-16T15:11:18.512"/>
    <p1510:client id="{60048A93-CA16-EAC9-782D-4EE48AC2DC2B}" v="143" dt="2023-10-09T18:14:26.536"/>
    <p1510:client id="{733DAEC6-D83C-ED13-174A-DE345B6A3743}" v="1396" dt="2023-09-24T21:34:07.480"/>
    <p1510:client id="{73D1C11E-CEA6-4757-B024-62C7856EFBE4}" v="89" dt="2023-09-25T04:32:37.095"/>
    <p1510:client id="{9627C978-D2AF-41BF-AE92-3AC680240385}" v="2" dt="2023-10-15T17:42:10.313"/>
    <p1510:client id="{9F5B2F4E-307A-49D1-ABD4-C793404E40EF}" v="91" dt="2023-10-11T16:24:57.311"/>
    <p1510:client id="{A110B461-5BD4-919E-738A-F9E3200625E6}" v="4" dt="2023-10-15T18:16:20.377"/>
    <p1510:client id="{A342FABE-C2A6-3582-8202-D5EB20F29C25}" v="170" dt="2023-09-25T05:04:49.165"/>
    <p1510:client id="{B86D6675-4588-402A-B50A-41E7F452DF83}" v="616" dt="2023-09-25T03:13:32.377"/>
    <p1510:client id="{C8929192-5919-0E1F-EB0A-C2F7FC351BB8}" v="141" dt="2023-10-16T08:47:15.947"/>
    <p1510:client id="{D057DB60-22C1-4EA2-87F0-5C6E2D8D491C}" v="787" dt="2023-10-10T04:00:15.743"/>
    <p1510:client id="{EDA5BD3F-9BE9-47B4-A7F0-9326FBFDB14D}" v="1584" dt="2023-10-11T05:40:44.669"/>
    <p1510:client id="{EF35D166-0F1F-4B2B-A569-32CB6DA0E2E4}" v="41" dt="2023-09-24T15:07:50.653"/>
    <p1510:client id="{F387F0AB-6ADB-6CB5-A77D-F5FCBA0771C2}" v="120" dt="2023-10-10T04:03:43.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diagrams/_rels/data1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ata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4E3E13-1FBD-4C87-BC6A-90A6254A2DFC}" type="doc">
      <dgm:prSet loTypeId="urn:microsoft.com/office/officeart/2005/8/layout/matrix2" loCatId="matrix" qsTypeId="urn:microsoft.com/office/officeart/2005/8/quickstyle/simple1" qsCatId="simple" csTypeId="urn:microsoft.com/office/officeart/2005/8/colors/accent6_2" csCatId="accent6"/>
      <dgm:spPr/>
      <dgm:t>
        <a:bodyPr/>
        <a:lstStyle/>
        <a:p>
          <a:endParaRPr lang="en-US"/>
        </a:p>
      </dgm:t>
    </dgm:pt>
    <dgm:pt modelId="{D94B8093-2F94-494D-A9E7-468A31D9D54B}">
      <dgm:prSet/>
      <dgm:spPr/>
      <dgm:t>
        <a:bodyPr/>
        <a:lstStyle/>
        <a:p>
          <a:r>
            <a:rPr lang="en-US"/>
            <a:t>We chose this segment because we want to help customers who have retirement objectives and have to support multiple dependents. </a:t>
          </a:r>
        </a:p>
      </dgm:t>
    </dgm:pt>
    <dgm:pt modelId="{8EE59FC0-DE1B-4BD2-B453-C4E093490F02}" type="parTrans" cxnId="{5A5CCA8F-09B1-492F-9B2D-103C0E696606}">
      <dgm:prSet/>
      <dgm:spPr/>
      <dgm:t>
        <a:bodyPr/>
        <a:lstStyle/>
        <a:p>
          <a:endParaRPr lang="en-US"/>
        </a:p>
      </dgm:t>
    </dgm:pt>
    <dgm:pt modelId="{0963BDFD-B447-4C83-8CC7-0FEAE524BF59}" type="sibTrans" cxnId="{5A5CCA8F-09B1-492F-9B2D-103C0E696606}">
      <dgm:prSet/>
      <dgm:spPr/>
      <dgm:t>
        <a:bodyPr/>
        <a:lstStyle/>
        <a:p>
          <a:endParaRPr lang="en-US"/>
        </a:p>
      </dgm:t>
    </dgm:pt>
    <dgm:pt modelId="{ADF0BEC6-F699-4F18-AB2F-2DFF06481BC7}">
      <dgm:prSet/>
      <dgm:spPr/>
      <dgm:t>
        <a:bodyPr/>
        <a:lstStyle/>
        <a:p>
          <a:r>
            <a:rPr lang="en-US"/>
            <a:t>We know that these customers have different challenges and opportunities than other customers who have retirement objectives but have fewer or no dependents. </a:t>
          </a:r>
        </a:p>
      </dgm:t>
    </dgm:pt>
    <dgm:pt modelId="{9C1B503C-996D-49AC-8DBB-B93D448C2849}" type="parTrans" cxnId="{13C67E47-1C5B-4C6B-B188-409F17B0B679}">
      <dgm:prSet/>
      <dgm:spPr/>
      <dgm:t>
        <a:bodyPr/>
        <a:lstStyle/>
        <a:p>
          <a:endParaRPr lang="en-US"/>
        </a:p>
      </dgm:t>
    </dgm:pt>
    <dgm:pt modelId="{F502A96F-0B6F-476E-ABA4-8330446FBE32}" type="sibTrans" cxnId="{13C67E47-1C5B-4C6B-B188-409F17B0B679}">
      <dgm:prSet/>
      <dgm:spPr/>
      <dgm:t>
        <a:bodyPr/>
        <a:lstStyle/>
        <a:p>
          <a:endParaRPr lang="en-US"/>
        </a:p>
      </dgm:t>
    </dgm:pt>
    <dgm:pt modelId="{80C4D543-D77F-4FAD-BC7F-105C303D7EF3}">
      <dgm:prSet/>
      <dgm:spPr/>
      <dgm:t>
        <a:bodyPr/>
        <a:lstStyle/>
        <a:p>
          <a:r>
            <a:rPr lang="en-US"/>
            <a:t>We also know that these customers have different risk profiles than other customers who have retirement objectives but are either low or high risk takers. </a:t>
          </a:r>
        </a:p>
      </dgm:t>
    </dgm:pt>
    <dgm:pt modelId="{A1378893-3CC7-465F-A24C-3E6454C3D376}" type="parTrans" cxnId="{5B368079-4FB7-47E7-88F6-0DA515BF72C0}">
      <dgm:prSet/>
      <dgm:spPr/>
      <dgm:t>
        <a:bodyPr/>
        <a:lstStyle/>
        <a:p>
          <a:endParaRPr lang="en-US"/>
        </a:p>
      </dgm:t>
    </dgm:pt>
    <dgm:pt modelId="{388E472A-2094-4064-90D1-7BBF7DF8F693}" type="sibTrans" cxnId="{5B368079-4FB7-47E7-88F6-0DA515BF72C0}">
      <dgm:prSet/>
      <dgm:spPr/>
      <dgm:t>
        <a:bodyPr/>
        <a:lstStyle/>
        <a:p>
          <a:endParaRPr lang="en-US"/>
        </a:p>
      </dgm:t>
    </dgm:pt>
    <dgm:pt modelId="{6374B4D6-FBAB-464D-899D-161EEC996465}">
      <dgm:prSet/>
      <dgm:spPr/>
      <dgm:t>
        <a:bodyPr/>
        <a:lstStyle/>
        <a:p>
          <a:r>
            <a:rPr lang="en-US"/>
            <a:t>We want to offer these customers solutions that can help them achieve their retirement goals while balancing their risk appetite and their family obligations.</a:t>
          </a:r>
        </a:p>
      </dgm:t>
    </dgm:pt>
    <dgm:pt modelId="{C695AA98-0AFD-4706-867B-437245C20C3D}" type="parTrans" cxnId="{30AAF323-1C1D-4CFA-9D3E-0CD370D93818}">
      <dgm:prSet/>
      <dgm:spPr/>
      <dgm:t>
        <a:bodyPr/>
        <a:lstStyle/>
        <a:p>
          <a:endParaRPr lang="en-US"/>
        </a:p>
      </dgm:t>
    </dgm:pt>
    <dgm:pt modelId="{0488BD32-7119-4B2F-B07E-0A839E3B2C18}" type="sibTrans" cxnId="{30AAF323-1C1D-4CFA-9D3E-0CD370D93818}">
      <dgm:prSet/>
      <dgm:spPr/>
      <dgm:t>
        <a:bodyPr/>
        <a:lstStyle/>
        <a:p>
          <a:endParaRPr lang="en-US"/>
        </a:p>
      </dgm:t>
    </dgm:pt>
    <dgm:pt modelId="{55D11440-E132-479E-84DD-68370B600841}" type="pres">
      <dgm:prSet presAssocID="{884E3E13-1FBD-4C87-BC6A-90A6254A2DFC}" presName="matrix" presStyleCnt="0">
        <dgm:presLayoutVars>
          <dgm:chMax val="1"/>
          <dgm:dir/>
          <dgm:resizeHandles val="exact"/>
        </dgm:presLayoutVars>
      </dgm:prSet>
      <dgm:spPr/>
    </dgm:pt>
    <dgm:pt modelId="{E8185813-B97D-4665-9552-036FD4A06115}" type="pres">
      <dgm:prSet presAssocID="{884E3E13-1FBD-4C87-BC6A-90A6254A2DFC}" presName="axisShape" presStyleLbl="bgShp" presStyleIdx="0" presStyleCnt="1"/>
      <dgm:spPr/>
    </dgm:pt>
    <dgm:pt modelId="{B7923DE5-B38A-4972-9E49-CBC421840BA7}" type="pres">
      <dgm:prSet presAssocID="{884E3E13-1FBD-4C87-BC6A-90A6254A2DFC}" presName="rect1" presStyleLbl="node1" presStyleIdx="0" presStyleCnt="4">
        <dgm:presLayoutVars>
          <dgm:chMax val="0"/>
          <dgm:chPref val="0"/>
          <dgm:bulletEnabled val="1"/>
        </dgm:presLayoutVars>
      </dgm:prSet>
      <dgm:spPr/>
    </dgm:pt>
    <dgm:pt modelId="{83CFFA4C-5053-498E-ABDE-73A19E7D2948}" type="pres">
      <dgm:prSet presAssocID="{884E3E13-1FBD-4C87-BC6A-90A6254A2DFC}" presName="rect2" presStyleLbl="node1" presStyleIdx="1" presStyleCnt="4">
        <dgm:presLayoutVars>
          <dgm:chMax val="0"/>
          <dgm:chPref val="0"/>
          <dgm:bulletEnabled val="1"/>
        </dgm:presLayoutVars>
      </dgm:prSet>
      <dgm:spPr/>
    </dgm:pt>
    <dgm:pt modelId="{BDD8F17F-C8F0-43B1-9D92-0E3E17FD6070}" type="pres">
      <dgm:prSet presAssocID="{884E3E13-1FBD-4C87-BC6A-90A6254A2DFC}" presName="rect3" presStyleLbl="node1" presStyleIdx="2" presStyleCnt="4">
        <dgm:presLayoutVars>
          <dgm:chMax val="0"/>
          <dgm:chPref val="0"/>
          <dgm:bulletEnabled val="1"/>
        </dgm:presLayoutVars>
      </dgm:prSet>
      <dgm:spPr/>
    </dgm:pt>
    <dgm:pt modelId="{240C72B6-4394-4D40-AF1F-9812150AD8B0}" type="pres">
      <dgm:prSet presAssocID="{884E3E13-1FBD-4C87-BC6A-90A6254A2DFC}" presName="rect4" presStyleLbl="node1" presStyleIdx="3" presStyleCnt="4">
        <dgm:presLayoutVars>
          <dgm:chMax val="0"/>
          <dgm:chPref val="0"/>
          <dgm:bulletEnabled val="1"/>
        </dgm:presLayoutVars>
      </dgm:prSet>
      <dgm:spPr/>
    </dgm:pt>
  </dgm:ptLst>
  <dgm:cxnLst>
    <dgm:cxn modelId="{64C72503-5F18-4525-B3CE-0229F4CD56C4}" type="presOf" srcId="{80C4D543-D77F-4FAD-BC7F-105C303D7EF3}" destId="{BDD8F17F-C8F0-43B1-9D92-0E3E17FD6070}" srcOrd="0" destOrd="0" presId="urn:microsoft.com/office/officeart/2005/8/layout/matrix2"/>
    <dgm:cxn modelId="{63701815-6EB9-40CC-9DAA-FB371DCCD3E8}" type="presOf" srcId="{ADF0BEC6-F699-4F18-AB2F-2DFF06481BC7}" destId="{83CFFA4C-5053-498E-ABDE-73A19E7D2948}" srcOrd="0" destOrd="0" presId="urn:microsoft.com/office/officeart/2005/8/layout/matrix2"/>
    <dgm:cxn modelId="{30AAF323-1C1D-4CFA-9D3E-0CD370D93818}" srcId="{884E3E13-1FBD-4C87-BC6A-90A6254A2DFC}" destId="{6374B4D6-FBAB-464D-899D-161EEC996465}" srcOrd="3" destOrd="0" parTransId="{C695AA98-0AFD-4706-867B-437245C20C3D}" sibTransId="{0488BD32-7119-4B2F-B07E-0A839E3B2C18}"/>
    <dgm:cxn modelId="{E3B97031-894E-468F-8356-8D9863090F91}" type="presOf" srcId="{884E3E13-1FBD-4C87-BC6A-90A6254A2DFC}" destId="{55D11440-E132-479E-84DD-68370B600841}" srcOrd="0" destOrd="0" presId="urn:microsoft.com/office/officeart/2005/8/layout/matrix2"/>
    <dgm:cxn modelId="{13C67E47-1C5B-4C6B-B188-409F17B0B679}" srcId="{884E3E13-1FBD-4C87-BC6A-90A6254A2DFC}" destId="{ADF0BEC6-F699-4F18-AB2F-2DFF06481BC7}" srcOrd="1" destOrd="0" parTransId="{9C1B503C-996D-49AC-8DBB-B93D448C2849}" sibTransId="{F502A96F-0B6F-476E-ABA4-8330446FBE32}"/>
    <dgm:cxn modelId="{8C7C8C76-33F4-48E5-91EA-0FBCC29FC6DB}" type="presOf" srcId="{D94B8093-2F94-494D-A9E7-468A31D9D54B}" destId="{B7923DE5-B38A-4972-9E49-CBC421840BA7}" srcOrd="0" destOrd="0" presId="urn:microsoft.com/office/officeart/2005/8/layout/matrix2"/>
    <dgm:cxn modelId="{5B368079-4FB7-47E7-88F6-0DA515BF72C0}" srcId="{884E3E13-1FBD-4C87-BC6A-90A6254A2DFC}" destId="{80C4D543-D77F-4FAD-BC7F-105C303D7EF3}" srcOrd="2" destOrd="0" parTransId="{A1378893-3CC7-465F-A24C-3E6454C3D376}" sibTransId="{388E472A-2094-4064-90D1-7BBF7DF8F693}"/>
    <dgm:cxn modelId="{5A5CCA8F-09B1-492F-9B2D-103C0E696606}" srcId="{884E3E13-1FBD-4C87-BC6A-90A6254A2DFC}" destId="{D94B8093-2F94-494D-A9E7-468A31D9D54B}" srcOrd="0" destOrd="0" parTransId="{8EE59FC0-DE1B-4BD2-B453-C4E093490F02}" sibTransId="{0963BDFD-B447-4C83-8CC7-0FEAE524BF59}"/>
    <dgm:cxn modelId="{758DF8E5-DCFB-4F6E-8627-72A7C1E8BBE7}" type="presOf" srcId="{6374B4D6-FBAB-464D-899D-161EEC996465}" destId="{240C72B6-4394-4D40-AF1F-9812150AD8B0}" srcOrd="0" destOrd="0" presId="urn:microsoft.com/office/officeart/2005/8/layout/matrix2"/>
    <dgm:cxn modelId="{FEE9C6A4-D561-4457-945A-3AA6DF1F0582}" type="presParOf" srcId="{55D11440-E132-479E-84DD-68370B600841}" destId="{E8185813-B97D-4665-9552-036FD4A06115}" srcOrd="0" destOrd="0" presId="urn:microsoft.com/office/officeart/2005/8/layout/matrix2"/>
    <dgm:cxn modelId="{267A44B1-5E82-4415-B057-F06A73B14D77}" type="presParOf" srcId="{55D11440-E132-479E-84DD-68370B600841}" destId="{B7923DE5-B38A-4972-9E49-CBC421840BA7}" srcOrd="1" destOrd="0" presId="urn:microsoft.com/office/officeart/2005/8/layout/matrix2"/>
    <dgm:cxn modelId="{237E31D1-4D19-4143-8791-1D72E1A86B38}" type="presParOf" srcId="{55D11440-E132-479E-84DD-68370B600841}" destId="{83CFFA4C-5053-498E-ABDE-73A19E7D2948}" srcOrd="2" destOrd="0" presId="urn:microsoft.com/office/officeart/2005/8/layout/matrix2"/>
    <dgm:cxn modelId="{C822FD20-3F9E-4FDE-B550-E6F572477ECD}" type="presParOf" srcId="{55D11440-E132-479E-84DD-68370B600841}" destId="{BDD8F17F-C8F0-43B1-9D92-0E3E17FD6070}" srcOrd="3" destOrd="0" presId="urn:microsoft.com/office/officeart/2005/8/layout/matrix2"/>
    <dgm:cxn modelId="{0241C8BA-7C97-4896-AEDB-0C76D5F8782E}" type="presParOf" srcId="{55D11440-E132-479E-84DD-68370B600841}" destId="{240C72B6-4394-4D40-AF1F-9812150AD8B0}"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32CA7D-AC97-49FD-807F-07FA16475E8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B865F41-9553-4ACE-890B-817BA3BA033B}">
      <dgm:prSet/>
      <dgm:spPr/>
      <dgm:t>
        <a:bodyPr/>
        <a:lstStyle/>
        <a:p>
          <a:r>
            <a:rPr lang="en-US"/>
            <a:t>We chose this segment because we want to help females who have less number of dependents. </a:t>
          </a:r>
        </a:p>
      </dgm:t>
    </dgm:pt>
    <dgm:pt modelId="{C8FE2C8E-DE17-46ED-97C6-B9819855D188}" type="parTrans" cxnId="{ACCAAE74-8D34-4214-B511-FE5C8CB9A62A}">
      <dgm:prSet/>
      <dgm:spPr/>
      <dgm:t>
        <a:bodyPr/>
        <a:lstStyle/>
        <a:p>
          <a:endParaRPr lang="en-US"/>
        </a:p>
      </dgm:t>
    </dgm:pt>
    <dgm:pt modelId="{EFB7584F-BF4D-46B2-A4A7-8D2D7E95F9F6}" type="sibTrans" cxnId="{ACCAAE74-8D34-4214-B511-FE5C8CB9A62A}">
      <dgm:prSet/>
      <dgm:spPr/>
      <dgm:t>
        <a:bodyPr/>
        <a:lstStyle/>
        <a:p>
          <a:endParaRPr lang="en-US"/>
        </a:p>
      </dgm:t>
    </dgm:pt>
    <dgm:pt modelId="{FA52ECC7-7567-4D6F-939A-52450EF743B6}">
      <dgm:prSet/>
      <dgm:spPr/>
      <dgm:t>
        <a:bodyPr/>
        <a:lstStyle/>
        <a:p>
          <a:r>
            <a:rPr lang="en-US"/>
            <a:t>We know that this segment is lesser spoken about which eventually carries lot of groundwork but will eventually open lot of opportunities for us. </a:t>
          </a:r>
        </a:p>
      </dgm:t>
    </dgm:pt>
    <dgm:pt modelId="{E9A68764-88D7-422A-B991-E1B4F5706FBB}" type="parTrans" cxnId="{F27BAD98-5DB3-4F10-8EE0-780E0A3D8958}">
      <dgm:prSet/>
      <dgm:spPr/>
      <dgm:t>
        <a:bodyPr/>
        <a:lstStyle/>
        <a:p>
          <a:endParaRPr lang="en-US"/>
        </a:p>
      </dgm:t>
    </dgm:pt>
    <dgm:pt modelId="{172D6241-C97D-4AEC-8E4B-EC4425C3757A}" type="sibTrans" cxnId="{F27BAD98-5DB3-4F10-8EE0-780E0A3D8958}">
      <dgm:prSet/>
      <dgm:spPr/>
      <dgm:t>
        <a:bodyPr/>
        <a:lstStyle/>
        <a:p>
          <a:endParaRPr lang="en-US"/>
        </a:p>
      </dgm:t>
    </dgm:pt>
    <dgm:pt modelId="{1DD76DF0-B713-40F9-A996-D2AD90C28AD2}">
      <dgm:prSet/>
      <dgm:spPr/>
      <dgm:t>
        <a:bodyPr/>
        <a:lstStyle/>
        <a:p>
          <a:r>
            <a:rPr lang="en-US"/>
            <a:t>We want to offer these customers solutions that can help them achieve their financial goals while empowering them and supporting them .</a:t>
          </a:r>
        </a:p>
      </dgm:t>
    </dgm:pt>
    <dgm:pt modelId="{E5FA51E8-4099-4625-B307-165369776E33}" type="parTrans" cxnId="{A81C0D3E-93EB-4B15-BC17-E2D725AD0EA3}">
      <dgm:prSet/>
      <dgm:spPr/>
      <dgm:t>
        <a:bodyPr/>
        <a:lstStyle/>
        <a:p>
          <a:endParaRPr lang="en-US"/>
        </a:p>
      </dgm:t>
    </dgm:pt>
    <dgm:pt modelId="{C90F962B-3851-47C5-84D2-DAD653BFA45B}" type="sibTrans" cxnId="{A81C0D3E-93EB-4B15-BC17-E2D725AD0EA3}">
      <dgm:prSet/>
      <dgm:spPr/>
      <dgm:t>
        <a:bodyPr/>
        <a:lstStyle/>
        <a:p>
          <a:endParaRPr lang="en-US"/>
        </a:p>
      </dgm:t>
    </dgm:pt>
    <dgm:pt modelId="{501485FC-6095-4CA7-9F43-6CFA828FFAA7}" type="pres">
      <dgm:prSet presAssocID="{6E32CA7D-AC97-49FD-807F-07FA16475E8B}" presName="linear" presStyleCnt="0">
        <dgm:presLayoutVars>
          <dgm:animLvl val="lvl"/>
          <dgm:resizeHandles val="exact"/>
        </dgm:presLayoutVars>
      </dgm:prSet>
      <dgm:spPr/>
    </dgm:pt>
    <dgm:pt modelId="{DB23B33C-BA40-4D84-9E7F-F9606A803B79}" type="pres">
      <dgm:prSet presAssocID="{9B865F41-9553-4ACE-890B-817BA3BA033B}" presName="parentText" presStyleLbl="node1" presStyleIdx="0" presStyleCnt="3">
        <dgm:presLayoutVars>
          <dgm:chMax val="0"/>
          <dgm:bulletEnabled val="1"/>
        </dgm:presLayoutVars>
      </dgm:prSet>
      <dgm:spPr/>
    </dgm:pt>
    <dgm:pt modelId="{378F5172-EEBD-48BD-B300-52E75690D31D}" type="pres">
      <dgm:prSet presAssocID="{EFB7584F-BF4D-46B2-A4A7-8D2D7E95F9F6}" presName="spacer" presStyleCnt="0"/>
      <dgm:spPr/>
    </dgm:pt>
    <dgm:pt modelId="{27B905C6-315D-4867-9EC8-52C4B5FB7366}" type="pres">
      <dgm:prSet presAssocID="{FA52ECC7-7567-4D6F-939A-52450EF743B6}" presName="parentText" presStyleLbl="node1" presStyleIdx="1" presStyleCnt="3">
        <dgm:presLayoutVars>
          <dgm:chMax val="0"/>
          <dgm:bulletEnabled val="1"/>
        </dgm:presLayoutVars>
      </dgm:prSet>
      <dgm:spPr/>
    </dgm:pt>
    <dgm:pt modelId="{77603892-88C5-44B7-9EBF-E2770D247931}" type="pres">
      <dgm:prSet presAssocID="{172D6241-C97D-4AEC-8E4B-EC4425C3757A}" presName="spacer" presStyleCnt="0"/>
      <dgm:spPr/>
    </dgm:pt>
    <dgm:pt modelId="{BC0CB5DD-64E4-4936-B14F-68E7621A991F}" type="pres">
      <dgm:prSet presAssocID="{1DD76DF0-B713-40F9-A996-D2AD90C28AD2}" presName="parentText" presStyleLbl="node1" presStyleIdx="2" presStyleCnt="3">
        <dgm:presLayoutVars>
          <dgm:chMax val="0"/>
          <dgm:bulletEnabled val="1"/>
        </dgm:presLayoutVars>
      </dgm:prSet>
      <dgm:spPr/>
    </dgm:pt>
  </dgm:ptLst>
  <dgm:cxnLst>
    <dgm:cxn modelId="{AB8A543B-53AC-4147-8FFA-DDDE5D56B03D}" type="presOf" srcId="{1DD76DF0-B713-40F9-A996-D2AD90C28AD2}" destId="{BC0CB5DD-64E4-4936-B14F-68E7621A991F}" srcOrd="0" destOrd="0" presId="urn:microsoft.com/office/officeart/2005/8/layout/vList2"/>
    <dgm:cxn modelId="{A81C0D3E-93EB-4B15-BC17-E2D725AD0EA3}" srcId="{6E32CA7D-AC97-49FD-807F-07FA16475E8B}" destId="{1DD76DF0-B713-40F9-A996-D2AD90C28AD2}" srcOrd="2" destOrd="0" parTransId="{E5FA51E8-4099-4625-B307-165369776E33}" sibTransId="{C90F962B-3851-47C5-84D2-DAD653BFA45B}"/>
    <dgm:cxn modelId="{7A7F2C6D-3C1E-4F4C-A529-CAF9E8C9E20C}" type="presOf" srcId="{6E32CA7D-AC97-49FD-807F-07FA16475E8B}" destId="{501485FC-6095-4CA7-9F43-6CFA828FFAA7}" srcOrd="0" destOrd="0" presId="urn:microsoft.com/office/officeart/2005/8/layout/vList2"/>
    <dgm:cxn modelId="{ACCAAE74-8D34-4214-B511-FE5C8CB9A62A}" srcId="{6E32CA7D-AC97-49FD-807F-07FA16475E8B}" destId="{9B865F41-9553-4ACE-890B-817BA3BA033B}" srcOrd="0" destOrd="0" parTransId="{C8FE2C8E-DE17-46ED-97C6-B9819855D188}" sibTransId="{EFB7584F-BF4D-46B2-A4A7-8D2D7E95F9F6}"/>
    <dgm:cxn modelId="{B6426778-35D1-4E00-AE24-4321F7E9B8CA}" type="presOf" srcId="{FA52ECC7-7567-4D6F-939A-52450EF743B6}" destId="{27B905C6-315D-4867-9EC8-52C4B5FB7366}" srcOrd="0" destOrd="0" presId="urn:microsoft.com/office/officeart/2005/8/layout/vList2"/>
    <dgm:cxn modelId="{F27BAD98-5DB3-4F10-8EE0-780E0A3D8958}" srcId="{6E32CA7D-AC97-49FD-807F-07FA16475E8B}" destId="{FA52ECC7-7567-4D6F-939A-52450EF743B6}" srcOrd="1" destOrd="0" parTransId="{E9A68764-88D7-422A-B991-E1B4F5706FBB}" sibTransId="{172D6241-C97D-4AEC-8E4B-EC4425C3757A}"/>
    <dgm:cxn modelId="{B5386FDC-E275-471A-9C27-5EA5A2D667DB}" type="presOf" srcId="{9B865F41-9553-4ACE-890B-817BA3BA033B}" destId="{DB23B33C-BA40-4D84-9E7F-F9606A803B79}" srcOrd="0" destOrd="0" presId="urn:microsoft.com/office/officeart/2005/8/layout/vList2"/>
    <dgm:cxn modelId="{6BE6379D-B4EF-4673-8A97-002F6AA42EB4}" type="presParOf" srcId="{501485FC-6095-4CA7-9F43-6CFA828FFAA7}" destId="{DB23B33C-BA40-4D84-9E7F-F9606A803B79}" srcOrd="0" destOrd="0" presId="urn:microsoft.com/office/officeart/2005/8/layout/vList2"/>
    <dgm:cxn modelId="{4C662D40-9E7B-4956-B788-FB3E18AED290}" type="presParOf" srcId="{501485FC-6095-4CA7-9F43-6CFA828FFAA7}" destId="{378F5172-EEBD-48BD-B300-52E75690D31D}" srcOrd="1" destOrd="0" presId="urn:microsoft.com/office/officeart/2005/8/layout/vList2"/>
    <dgm:cxn modelId="{67383547-E5DF-4182-B3A5-C6857C7F4164}" type="presParOf" srcId="{501485FC-6095-4CA7-9F43-6CFA828FFAA7}" destId="{27B905C6-315D-4867-9EC8-52C4B5FB7366}" srcOrd="2" destOrd="0" presId="urn:microsoft.com/office/officeart/2005/8/layout/vList2"/>
    <dgm:cxn modelId="{DC38263B-5422-4388-B81A-4E0945F2E143}" type="presParOf" srcId="{501485FC-6095-4CA7-9F43-6CFA828FFAA7}" destId="{77603892-88C5-44B7-9EBF-E2770D247931}" srcOrd="3" destOrd="0" presId="urn:microsoft.com/office/officeart/2005/8/layout/vList2"/>
    <dgm:cxn modelId="{ECA65AE9-3973-4EFC-8C77-A461B224451F}" type="presParOf" srcId="{501485FC-6095-4CA7-9F43-6CFA828FFAA7}" destId="{BC0CB5DD-64E4-4936-B14F-68E7621A991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534BAA-716E-45DF-9AE2-F8F3C82377DD}"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95C4CDCE-9ECE-4C2C-9421-872540235C71}">
      <dgm:prSet/>
      <dgm:spPr/>
      <dgm:t>
        <a:bodyPr/>
        <a:lstStyle/>
        <a:p>
          <a:r>
            <a:rPr lang="en-US"/>
            <a:t>Investing at least </a:t>
          </a:r>
          <a:r>
            <a:rPr lang="en-US">
              <a:latin typeface="Calibri Light" panose="020F0302020204030204"/>
            </a:rPr>
            <a:t>30</a:t>
          </a:r>
          <a:r>
            <a:rPr lang="en-US"/>
            <a:t>% of assets in equity securities of companies that prioritize and advance women's leadership and development. </a:t>
          </a:r>
        </a:p>
      </dgm:t>
    </dgm:pt>
    <dgm:pt modelId="{C6A9E311-338E-4882-8CA1-52CFDD917684}" type="parTrans" cxnId="{2EFE47AD-1584-4300-91D9-7E4516BAA85C}">
      <dgm:prSet/>
      <dgm:spPr/>
      <dgm:t>
        <a:bodyPr/>
        <a:lstStyle/>
        <a:p>
          <a:endParaRPr lang="en-US"/>
        </a:p>
      </dgm:t>
    </dgm:pt>
    <dgm:pt modelId="{A9E76273-7B98-43BA-A741-AF7386153400}" type="sibTrans" cxnId="{2EFE47AD-1584-4300-91D9-7E4516BAA85C}">
      <dgm:prSet/>
      <dgm:spPr/>
      <dgm:t>
        <a:bodyPr/>
        <a:lstStyle/>
        <a:p>
          <a:endParaRPr lang="en-US"/>
        </a:p>
      </dgm:t>
    </dgm:pt>
    <dgm:pt modelId="{C499E536-3FBF-4C3A-93C7-1E593FDBBD56}">
      <dgm:prSet/>
      <dgm:spPr/>
      <dgm:t>
        <a:bodyPr/>
        <a:lstStyle/>
        <a:p>
          <a:r>
            <a:rPr lang="en-US"/>
            <a:t>Such companies include those that, at the time of initial purchase, </a:t>
          </a:r>
        </a:p>
      </dgm:t>
    </dgm:pt>
    <dgm:pt modelId="{64457DBC-64D8-44C0-98C8-5D88E3D9E812}" type="parTrans" cxnId="{8F7DFDB8-0677-469D-B47C-6DF331B9D0AF}">
      <dgm:prSet/>
      <dgm:spPr/>
      <dgm:t>
        <a:bodyPr/>
        <a:lstStyle/>
        <a:p>
          <a:endParaRPr lang="en-US"/>
        </a:p>
      </dgm:t>
    </dgm:pt>
    <dgm:pt modelId="{08AA95DF-08D8-400E-9003-12032DDFC43F}" type="sibTrans" cxnId="{8F7DFDB8-0677-469D-B47C-6DF331B9D0AF}">
      <dgm:prSet/>
      <dgm:spPr/>
      <dgm:t>
        <a:bodyPr/>
        <a:lstStyle/>
        <a:p>
          <a:endParaRPr lang="en-US"/>
        </a:p>
      </dgm:t>
    </dgm:pt>
    <dgm:pt modelId="{C3AEEE68-2A1C-4E98-9E72-625AC03FB9CC}">
      <dgm:prSet/>
      <dgm:spPr/>
      <dgm:t>
        <a:bodyPr/>
        <a:lstStyle/>
        <a:p>
          <a:r>
            <a:rPr lang="en-US"/>
            <a:t>Include a woman as a member of the senior management team </a:t>
          </a:r>
        </a:p>
      </dgm:t>
    </dgm:pt>
    <dgm:pt modelId="{B712799B-BEEA-4AA3-A2B5-D20E861E65F6}" type="parTrans" cxnId="{29B3C1D1-91EF-4927-A488-5C65605C111D}">
      <dgm:prSet/>
      <dgm:spPr/>
      <dgm:t>
        <a:bodyPr/>
        <a:lstStyle/>
        <a:p>
          <a:endParaRPr lang="en-US"/>
        </a:p>
      </dgm:t>
    </dgm:pt>
    <dgm:pt modelId="{F39BFA65-11EB-40D5-A914-7CC3DAB2FD63}" type="sibTrans" cxnId="{29B3C1D1-91EF-4927-A488-5C65605C111D}">
      <dgm:prSet/>
      <dgm:spPr/>
      <dgm:t>
        <a:bodyPr/>
        <a:lstStyle/>
        <a:p>
          <a:endParaRPr lang="en-US"/>
        </a:p>
      </dgm:t>
    </dgm:pt>
    <dgm:pt modelId="{7ACC1A41-5E7B-450A-98FC-4E9B2B186A1C}">
      <dgm:prSet/>
      <dgm:spPr/>
      <dgm:t>
        <a:bodyPr/>
        <a:lstStyle/>
        <a:p>
          <a:r>
            <a:rPr lang="en-US"/>
            <a:t>Are governed by a board for which women represent at least one third of all directors, or in the adviser's opinion have adopted policies designed to attract, retain and promote women</a:t>
          </a:r>
        </a:p>
      </dgm:t>
    </dgm:pt>
    <dgm:pt modelId="{878B07FC-58CC-40E6-80F5-20F6A5B7875B}" type="parTrans" cxnId="{453A19B6-8995-4215-8651-3E6FD29D8BE5}">
      <dgm:prSet/>
      <dgm:spPr/>
      <dgm:t>
        <a:bodyPr/>
        <a:lstStyle/>
        <a:p>
          <a:endParaRPr lang="en-US"/>
        </a:p>
      </dgm:t>
    </dgm:pt>
    <dgm:pt modelId="{DE3C7034-958A-4BDF-A63B-5715ABBD37FB}" type="sibTrans" cxnId="{453A19B6-8995-4215-8651-3E6FD29D8BE5}">
      <dgm:prSet/>
      <dgm:spPr/>
      <dgm:t>
        <a:bodyPr/>
        <a:lstStyle/>
        <a:p>
          <a:endParaRPr lang="en-US"/>
        </a:p>
      </dgm:t>
    </dgm:pt>
    <dgm:pt modelId="{C77ABE0A-CA38-4703-AED6-CC5C23EA6103}">
      <dgm:prSet/>
      <dgm:spPr/>
      <dgm:t>
        <a:bodyPr/>
        <a:lstStyle/>
        <a:p>
          <a:r>
            <a:rPr lang="en-US"/>
            <a:t>Employing sustainable investing exclusion criteria to avoid investments in issuers that are directly engaged in, and/or derive significant revenue from, certain industries which includes civilian semi-automatic firearms; tobacco production, or bonds issued against the proceeds of tobacco settlements </a:t>
          </a:r>
          <a:r>
            <a:rPr lang="en-US" err="1"/>
            <a:t>etc</a:t>
          </a:r>
        </a:p>
      </dgm:t>
    </dgm:pt>
    <dgm:pt modelId="{C2C8A4D9-6DFC-4AD7-B2FD-467B05EC4643}" type="parTrans" cxnId="{5A8300B5-CEF4-458E-85C6-E38B88453FF8}">
      <dgm:prSet/>
      <dgm:spPr/>
      <dgm:t>
        <a:bodyPr/>
        <a:lstStyle/>
        <a:p>
          <a:endParaRPr lang="en-US"/>
        </a:p>
      </dgm:t>
    </dgm:pt>
    <dgm:pt modelId="{A4F550B6-5B87-46C8-9211-0A206471003A}" type="sibTrans" cxnId="{5A8300B5-CEF4-458E-85C6-E38B88453FF8}">
      <dgm:prSet/>
      <dgm:spPr/>
      <dgm:t>
        <a:bodyPr/>
        <a:lstStyle/>
        <a:p>
          <a:endParaRPr lang="en-US"/>
        </a:p>
      </dgm:t>
    </dgm:pt>
    <dgm:pt modelId="{FB57446D-CBB2-49AF-9109-54DF9A69E989}" type="pres">
      <dgm:prSet presAssocID="{FE534BAA-716E-45DF-9AE2-F8F3C82377DD}" presName="Name0" presStyleCnt="0">
        <dgm:presLayoutVars>
          <dgm:dir/>
          <dgm:animLvl val="lvl"/>
          <dgm:resizeHandles val="exact"/>
        </dgm:presLayoutVars>
      </dgm:prSet>
      <dgm:spPr/>
    </dgm:pt>
    <dgm:pt modelId="{A4D24503-2E84-4D2A-B06F-817E79781A54}" type="pres">
      <dgm:prSet presAssocID="{C77ABE0A-CA38-4703-AED6-CC5C23EA6103}" presName="boxAndChildren" presStyleCnt="0"/>
      <dgm:spPr/>
    </dgm:pt>
    <dgm:pt modelId="{5D45C45A-AEDF-44F4-B9AA-D94ADA8EE30D}" type="pres">
      <dgm:prSet presAssocID="{C77ABE0A-CA38-4703-AED6-CC5C23EA6103}" presName="parentTextBox" presStyleLbl="node1" presStyleIdx="0" presStyleCnt="3"/>
      <dgm:spPr/>
    </dgm:pt>
    <dgm:pt modelId="{C45F990F-5BA2-4942-9926-27C78871357E}" type="pres">
      <dgm:prSet presAssocID="{08AA95DF-08D8-400E-9003-12032DDFC43F}" presName="sp" presStyleCnt="0"/>
      <dgm:spPr/>
    </dgm:pt>
    <dgm:pt modelId="{7241EF5A-C9A6-40F0-8638-3BE690E0A96B}" type="pres">
      <dgm:prSet presAssocID="{C499E536-3FBF-4C3A-93C7-1E593FDBBD56}" presName="arrowAndChildren" presStyleCnt="0"/>
      <dgm:spPr/>
    </dgm:pt>
    <dgm:pt modelId="{54748DFC-395F-4E73-8249-A9B44A631F12}" type="pres">
      <dgm:prSet presAssocID="{C499E536-3FBF-4C3A-93C7-1E593FDBBD56}" presName="parentTextArrow" presStyleLbl="node1" presStyleIdx="0" presStyleCnt="3"/>
      <dgm:spPr/>
    </dgm:pt>
    <dgm:pt modelId="{F4F8BE58-EB4F-4B2A-94EB-18246B3DC18B}" type="pres">
      <dgm:prSet presAssocID="{C499E536-3FBF-4C3A-93C7-1E593FDBBD56}" presName="arrow" presStyleLbl="node1" presStyleIdx="1" presStyleCnt="3"/>
      <dgm:spPr/>
    </dgm:pt>
    <dgm:pt modelId="{AF0D772A-0C7A-4320-A003-CE3F51E7395A}" type="pres">
      <dgm:prSet presAssocID="{C499E536-3FBF-4C3A-93C7-1E593FDBBD56}" presName="descendantArrow" presStyleCnt="0"/>
      <dgm:spPr/>
    </dgm:pt>
    <dgm:pt modelId="{C1C94A70-843C-4263-BBD3-672DED0816C4}" type="pres">
      <dgm:prSet presAssocID="{C3AEEE68-2A1C-4E98-9E72-625AC03FB9CC}" presName="childTextArrow" presStyleLbl="fgAccFollowNode1" presStyleIdx="0" presStyleCnt="2">
        <dgm:presLayoutVars>
          <dgm:bulletEnabled val="1"/>
        </dgm:presLayoutVars>
      </dgm:prSet>
      <dgm:spPr/>
    </dgm:pt>
    <dgm:pt modelId="{E20660A8-43C9-4B01-A176-A7955E28B367}" type="pres">
      <dgm:prSet presAssocID="{7ACC1A41-5E7B-450A-98FC-4E9B2B186A1C}" presName="childTextArrow" presStyleLbl="fgAccFollowNode1" presStyleIdx="1" presStyleCnt="2">
        <dgm:presLayoutVars>
          <dgm:bulletEnabled val="1"/>
        </dgm:presLayoutVars>
      </dgm:prSet>
      <dgm:spPr/>
    </dgm:pt>
    <dgm:pt modelId="{F3DD23B9-C209-4FDC-A3E5-F88047652D45}" type="pres">
      <dgm:prSet presAssocID="{A9E76273-7B98-43BA-A741-AF7386153400}" presName="sp" presStyleCnt="0"/>
      <dgm:spPr/>
    </dgm:pt>
    <dgm:pt modelId="{0C8EDC69-72ED-4DDD-A865-1CE01473EA4D}" type="pres">
      <dgm:prSet presAssocID="{95C4CDCE-9ECE-4C2C-9421-872540235C71}" presName="arrowAndChildren" presStyleCnt="0"/>
      <dgm:spPr/>
    </dgm:pt>
    <dgm:pt modelId="{A8512713-57C7-4FA0-8694-2E53F0D235C3}" type="pres">
      <dgm:prSet presAssocID="{95C4CDCE-9ECE-4C2C-9421-872540235C71}" presName="parentTextArrow" presStyleLbl="node1" presStyleIdx="2" presStyleCnt="3"/>
      <dgm:spPr/>
    </dgm:pt>
  </dgm:ptLst>
  <dgm:cxnLst>
    <dgm:cxn modelId="{5CCD0036-9D5C-47F6-87A0-11557FD1ECA6}" type="presOf" srcId="{C3AEEE68-2A1C-4E98-9E72-625AC03FB9CC}" destId="{C1C94A70-843C-4263-BBD3-672DED0816C4}" srcOrd="0" destOrd="0" presId="urn:microsoft.com/office/officeart/2005/8/layout/process4"/>
    <dgm:cxn modelId="{FF5AD23D-85BE-4C10-B9B1-B44D7F02A47E}" type="presOf" srcId="{C499E536-3FBF-4C3A-93C7-1E593FDBBD56}" destId="{54748DFC-395F-4E73-8249-A9B44A631F12}" srcOrd="0" destOrd="0" presId="urn:microsoft.com/office/officeart/2005/8/layout/process4"/>
    <dgm:cxn modelId="{49F13F62-8942-4C44-9766-5B0B688F9D50}" type="presOf" srcId="{FE534BAA-716E-45DF-9AE2-F8F3C82377DD}" destId="{FB57446D-CBB2-49AF-9109-54DF9A69E989}" srcOrd="0" destOrd="0" presId="urn:microsoft.com/office/officeart/2005/8/layout/process4"/>
    <dgm:cxn modelId="{F2CD9D53-11A1-4740-BED9-06A437DF541E}" type="presOf" srcId="{7ACC1A41-5E7B-450A-98FC-4E9B2B186A1C}" destId="{E20660A8-43C9-4B01-A176-A7955E28B367}" srcOrd="0" destOrd="0" presId="urn:microsoft.com/office/officeart/2005/8/layout/process4"/>
    <dgm:cxn modelId="{2EFE47AD-1584-4300-91D9-7E4516BAA85C}" srcId="{FE534BAA-716E-45DF-9AE2-F8F3C82377DD}" destId="{95C4CDCE-9ECE-4C2C-9421-872540235C71}" srcOrd="0" destOrd="0" parTransId="{C6A9E311-338E-4882-8CA1-52CFDD917684}" sibTransId="{A9E76273-7B98-43BA-A741-AF7386153400}"/>
    <dgm:cxn modelId="{5A8300B5-CEF4-458E-85C6-E38B88453FF8}" srcId="{FE534BAA-716E-45DF-9AE2-F8F3C82377DD}" destId="{C77ABE0A-CA38-4703-AED6-CC5C23EA6103}" srcOrd="2" destOrd="0" parTransId="{C2C8A4D9-6DFC-4AD7-B2FD-467B05EC4643}" sibTransId="{A4F550B6-5B87-46C8-9211-0A206471003A}"/>
    <dgm:cxn modelId="{453A19B6-8995-4215-8651-3E6FD29D8BE5}" srcId="{C499E536-3FBF-4C3A-93C7-1E593FDBBD56}" destId="{7ACC1A41-5E7B-450A-98FC-4E9B2B186A1C}" srcOrd="1" destOrd="0" parTransId="{878B07FC-58CC-40E6-80F5-20F6A5B7875B}" sibTransId="{DE3C7034-958A-4BDF-A63B-5715ABBD37FB}"/>
    <dgm:cxn modelId="{3E937CB8-5224-4DEE-9B36-ABDD34294378}" type="presOf" srcId="{C499E536-3FBF-4C3A-93C7-1E593FDBBD56}" destId="{F4F8BE58-EB4F-4B2A-94EB-18246B3DC18B}" srcOrd="1" destOrd="0" presId="urn:microsoft.com/office/officeart/2005/8/layout/process4"/>
    <dgm:cxn modelId="{8F7DFDB8-0677-469D-B47C-6DF331B9D0AF}" srcId="{FE534BAA-716E-45DF-9AE2-F8F3C82377DD}" destId="{C499E536-3FBF-4C3A-93C7-1E593FDBBD56}" srcOrd="1" destOrd="0" parTransId="{64457DBC-64D8-44C0-98C8-5D88E3D9E812}" sibTransId="{08AA95DF-08D8-400E-9003-12032DDFC43F}"/>
    <dgm:cxn modelId="{1E7447CD-EE0F-460E-AAB1-86F2A84451AD}" type="presOf" srcId="{95C4CDCE-9ECE-4C2C-9421-872540235C71}" destId="{A8512713-57C7-4FA0-8694-2E53F0D235C3}" srcOrd="0" destOrd="0" presId="urn:microsoft.com/office/officeart/2005/8/layout/process4"/>
    <dgm:cxn modelId="{29B3C1D1-91EF-4927-A488-5C65605C111D}" srcId="{C499E536-3FBF-4C3A-93C7-1E593FDBBD56}" destId="{C3AEEE68-2A1C-4E98-9E72-625AC03FB9CC}" srcOrd="0" destOrd="0" parTransId="{B712799B-BEEA-4AA3-A2B5-D20E861E65F6}" sibTransId="{F39BFA65-11EB-40D5-A914-7CC3DAB2FD63}"/>
    <dgm:cxn modelId="{52E9BAFB-0A02-49E7-8576-B1A8926A36E6}" type="presOf" srcId="{C77ABE0A-CA38-4703-AED6-CC5C23EA6103}" destId="{5D45C45A-AEDF-44F4-B9AA-D94ADA8EE30D}" srcOrd="0" destOrd="0" presId="urn:microsoft.com/office/officeart/2005/8/layout/process4"/>
    <dgm:cxn modelId="{14C9B16B-6981-4046-926E-909536620C86}" type="presParOf" srcId="{FB57446D-CBB2-49AF-9109-54DF9A69E989}" destId="{A4D24503-2E84-4D2A-B06F-817E79781A54}" srcOrd="0" destOrd="0" presId="urn:microsoft.com/office/officeart/2005/8/layout/process4"/>
    <dgm:cxn modelId="{1C3949A9-81D8-44AE-B249-2AB18F9D3F5D}" type="presParOf" srcId="{A4D24503-2E84-4D2A-B06F-817E79781A54}" destId="{5D45C45A-AEDF-44F4-B9AA-D94ADA8EE30D}" srcOrd="0" destOrd="0" presId="urn:microsoft.com/office/officeart/2005/8/layout/process4"/>
    <dgm:cxn modelId="{F7CDF40C-D509-4552-986B-0B8F499145BD}" type="presParOf" srcId="{FB57446D-CBB2-49AF-9109-54DF9A69E989}" destId="{C45F990F-5BA2-4942-9926-27C78871357E}" srcOrd="1" destOrd="0" presId="urn:microsoft.com/office/officeart/2005/8/layout/process4"/>
    <dgm:cxn modelId="{953A22C2-69E2-4DB2-B391-49791A6AE818}" type="presParOf" srcId="{FB57446D-CBB2-49AF-9109-54DF9A69E989}" destId="{7241EF5A-C9A6-40F0-8638-3BE690E0A96B}" srcOrd="2" destOrd="0" presId="urn:microsoft.com/office/officeart/2005/8/layout/process4"/>
    <dgm:cxn modelId="{A28E0C2A-A0D4-4186-8DD6-91A8C53BF323}" type="presParOf" srcId="{7241EF5A-C9A6-40F0-8638-3BE690E0A96B}" destId="{54748DFC-395F-4E73-8249-A9B44A631F12}" srcOrd="0" destOrd="0" presId="urn:microsoft.com/office/officeart/2005/8/layout/process4"/>
    <dgm:cxn modelId="{FF04C481-1854-49C9-9FC5-38975415448E}" type="presParOf" srcId="{7241EF5A-C9A6-40F0-8638-3BE690E0A96B}" destId="{F4F8BE58-EB4F-4B2A-94EB-18246B3DC18B}" srcOrd="1" destOrd="0" presId="urn:microsoft.com/office/officeart/2005/8/layout/process4"/>
    <dgm:cxn modelId="{A8B54585-749A-47C2-9D7B-D68B73B00A43}" type="presParOf" srcId="{7241EF5A-C9A6-40F0-8638-3BE690E0A96B}" destId="{AF0D772A-0C7A-4320-A003-CE3F51E7395A}" srcOrd="2" destOrd="0" presId="urn:microsoft.com/office/officeart/2005/8/layout/process4"/>
    <dgm:cxn modelId="{15DEB5BF-DD73-40DB-BF58-4134276C1A43}" type="presParOf" srcId="{AF0D772A-0C7A-4320-A003-CE3F51E7395A}" destId="{C1C94A70-843C-4263-BBD3-672DED0816C4}" srcOrd="0" destOrd="0" presId="urn:microsoft.com/office/officeart/2005/8/layout/process4"/>
    <dgm:cxn modelId="{C0AB5DEB-5464-4EDA-9D31-48F21A3EBD09}" type="presParOf" srcId="{AF0D772A-0C7A-4320-A003-CE3F51E7395A}" destId="{E20660A8-43C9-4B01-A176-A7955E28B367}" srcOrd="1" destOrd="0" presId="urn:microsoft.com/office/officeart/2005/8/layout/process4"/>
    <dgm:cxn modelId="{FD670CBA-A8B0-4AC2-B5FE-C4F1496BF5AB}" type="presParOf" srcId="{FB57446D-CBB2-49AF-9109-54DF9A69E989}" destId="{F3DD23B9-C209-4FDC-A3E5-F88047652D45}" srcOrd="3" destOrd="0" presId="urn:microsoft.com/office/officeart/2005/8/layout/process4"/>
    <dgm:cxn modelId="{C2CA5CD5-B1BD-4CD2-9DD3-299233630C07}" type="presParOf" srcId="{FB57446D-CBB2-49AF-9109-54DF9A69E989}" destId="{0C8EDC69-72ED-4DDD-A865-1CE01473EA4D}" srcOrd="4" destOrd="0" presId="urn:microsoft.com/office/officeart/2005/8/layout/process4"/>
    <dgm:cxn modelId="{7D5CCA88-EC1C-4F23-9765-4D69E4A08152}" type="presParOf" srcId="{0C8EDC69-72ED-4DDD-A865-1CE01473EA4D}" destId="{A8512713-57C7-4FA0-8694-2E53F0D235C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B394DA-2A16-4513-9F2C-02307B6DD53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8EC7005-2514-469F-8605-DBE0A614CD80}">
      <dgm:prSet/>
      <dgm:spPr/>
      <dgm:t>
        <a:bodyPr/>
        <a:lstStyle/>
        <a:p>
          <a:pPr>
            <a:lnSpc>
              <a:spcPct val="100000"/>
            </a:lnSpc>
          </a:pPr>
          <a:r>
            <a:rPr lang="en-US" b="1">
              <a:solidFill>
                <a:srgbClr val="00B050"/>
              </a:solidFill>
            </a:rPr>
            <a:t>Commodities related sectors</a:t>
          </a:r>
          <a:r>
            <a:rPr lang="en-US"/>
            <a:t>, such as Oil &amp; Gas industries and Metals &amp; Mining are most sensitive to oil prices and the USD, since the two variables directly impact commodity prices. These sectors are also positively correlated to inflation expectations, as higher commodity prices tend to lift inflation expectations and increase the sectors’ profits. </a:t>
          </a:r>
        </a:p>
      </dgm:t>
    </dgm:pt>
    <dgm:pt modelId="{DFD55A83-9807-4B6C-BF9B-BCF6401C0911}" type="parTrans" cxnId="{62C6061B-EAAE-4570-AC21-69AF0018E0C5}">
      <dgm:prSet/>
      <dgm:spPr/>
      <dgm:t>
        <a:bodyPr/>
        <a:lstStyle/>
        <a:p>
          <a:endParaRPr lang="en-US"/>
        </a:p>
      </dgm:t>
    </dgm:pt>
    <dgm:pt modelId="{5070901F-A91B-4C7E-9B33-4638A9AF740A}" type="sibTrans" cxnId="{62C6061B-EAAE-4570-AC21-69AF0018E0C5}">
      <dgm:prSet/>
      <dgm:spPr/>
      <dgm:t>
        <a:bodyPr/>
        <a:lstStyle/>
        <a:p>
          <a:pPr>
            <a:lnSpc>
              <a:spcPct val="100000"/>
            </a:lnSpc>
          </a:pPr>
          <a:endParaRPr lang="en-US"/>
        </a:p>
      </dgm:t>
    </dgm:pt>
    <dgm:pt modelId="{662BDAB0-9C87-48B9-B950-E71DF38A642B}">
      <dgm:prSet/>
      <dgm:spPr/>
      <dgm:t>
        <a:bodyPr/>
        <a:lstStyle/>
        <a:p>
          <a:pPr rtl="0">
            <a:lnSpc>
              <a:spcPct val="100000"/>
            </a:lnSpc>
          </a:pPr>
          <a:r>
            <a:rPr lang="en-US" b="1">
              <a:solidFill>
                <a:srgbClr val="00B050"/>
              </a:solidFill>
            </a:rPr>
            <a:t>Cyclical industries like Financials and Energy</a:t>
          </a:r>
          <a:r>
            <a:rPr lang="en-US"/>
            <a:t> tend to move with 10-year yields, as higher 10-year yields generally point to strength in economic growth. Energy’s high sensitivity to 10-year yields is more likely driven by the high correlation between 10-year yields and oil prices since </a:t>
          </a:r>
          <a:r>
            <a:rPr lang="en-US" b="0">
              <a:latin typeface="Calibri Light" panose="020F0302020204030204"/>
            </a:rPr>
            <a:t>2009.</a:t>
          </a:r>
        </a:p>
      </dgm:t>
    </dgm:pt>
    <dgm:pt modelId="{FDF77471-4D44-4B68-B711-2C515FEBFC64}" type="parTrans" cxnId="{F96D36F5-71D2-43D8-A93E-075528EF9E2E}">
      <dgm:prSet/>
      <dgm:spPr/>
      <dgm:t>
        <a:bodyPr/>
        <a:lstStyle/>
        <a:p>
          <a:endParaRPr lang="en-US"/>
        </a:p>
      </dgm:t>
    </dgm:pt>
    <dgm:pt modelId="{F806A892-B089-40ED-B415-27D9C8953288}" type="sibTrans" cxnId="{F96D36F5-71D2-43D8-A93E-075528EF9E2E}">
      <dgm:prSet/>
      <dgm:spPr/>
      <dgm:t>
        <a:bodyPr/>
        <a:lstStyle/>
        <a:p>
          <a:pPr>
            <a:lnSpc>
              <a:spcPct val="100000"/>
            </a:lnSpc>
          </a:pPr>
          <a:endParaRPr lang="en-US"/>
        </a:p>
      </dgm:t>
    </dgm:pt>
    <dgm:pt modelId="{1C55312D-440E-4B4F-B8BE-16DFB0012532}">
      <dgm:prSet/>
      <dgm:spPr/>
      <dgm:t>
        <a:bodyPr/>
        <a:lstStyle/>
        <a:p>
          <a:pPr>
            <a:lnSpc>
              <a:spcPct val="100000"/>
            </a:lnSpc>
          </a:pPr>
          <a:r>
            <a:rPr lang="en-US" b="1">
              <a:solidFill>
                <a:srgbClr val="00B050"/>
              </a:solidFill>
            </a:rPr>
            <a:t>Defensive sectors like Health Care and Consumer Staples</a:t>
          </a:r>
          <a:r>
            <a:rPr lang="en-US"/>
            <a:t> tend to outperform amid lower oil prices, declining inflation expectations, and a stronger USD, resulting from a weaker economic outlook and risk-off sentiment.</a:t>
          </a:r>
        </a:p>
      </dgm:t>
    </dgm:pt>
    <dgm:pt modelId="{208CD3D5-BF3C-4B86-862C-364DA1CBFD8F}" type="parTrans" cxnId="{1AC39422-C861-406B-A948-11549EFE6100}">
      <dgm:prSet/>
      <dgm:spPr/>
      <dgm:t>
        <a:bodyPr/>
        <a:lstStyle/>
        <a:p>
          <a:endParaRPr lang="en-US"/>
        </a:p>
      </dgm:t>
    </dgm:pt>
    <dgm:pt modelId="{98AD5FDE-94C6-4E50-8725-4D2E66A92492}" type="sibTrans" cxnId="{1AC39422-C861-406B-A948-11549EFE6100}">
      <dgm:prSet/>
      <dgm:spPr/>
      <dgm:t>
        <a:bodyPr/>
        <a:lstStyle/>
        <a:p>
          <a:pPr>
            <a:lnSpc>
              <a:spcPct val="100000"/>
            </a:lnSpc>
          </a:pPr>
          <a:endParaRPr lang="en-US"/>
        </a:p>
      </dgm:t>
    </dgm:pt>
    <dgm:pt modelId="{882672C0-A8D4-4645-9E53-0E318A3331DB}">
      <dgm:prSet/>
      <dgm:spPr/>
      <dgm:t>
        <a:bodyPr/>
        <a:lstStyle/>
        <a:p>
          <a:pPr>
            <a:lnSpc>
              <a:spcPct val="100000"/>
            </a:lnSpc>
          </a:pPr>
          <a:r>
            <a:rPr lang="en-US" b="1">
              <a:solidFill>
                <a:srgbClr val="00B050"/>
              </a:solidFill>
            </a:rPr>
            <a:t>Banks</a:t>
          </a:r>
          <a:r>
            <a:rPr lang="en-US"/>
            <a:t>: Since banks borrow at short-term rates and lend at long-term rates, a steepening yield curve generally provides tailwinds for banks’ profits, while a flattening curve means headwinds. Under the bear steepening scenario, higher rates on both the long and short end of the curve indicate that tightening monetary policies are not expected to hinder positive growth prospects, which further support demand for credits and bank revenue growth.</a:t>
          </a:r>
        </a:p>
      </dgm:t>
    </dgm:pt>
    <dgm:pt modelId="{D3EBFB89-6DF7-4998-8427-999C232F25B9}" type="parTrans" cxnId="{0FBAF215-AC69-49A1-9881-116C67B3C139}">
      <dgm:prSet/>
      <dgm:spPr/>
      <dgm:t>
        <a:bodyPr/>
        <a:lstStyle/>
        <a:p>
          <a:endParaRPr lang="en-US"/>
        </a:p>
      </dgm:t>
    </dgm:pt>
    <dgm:pt modelId="{1C659562-C6CA-4548-B59D-4CED01DFDF4F}" type="sibTrans" cxnId="{0FBAF215-AC69-49A1-9881-116C67B3C139}">
      <dgm:prSet/>
      <dgm:spPr/>
      <dgm:t>
        <a:bodyPr/>
        <a:lstStyle/>
        <a:p>
          <a:pPr>
            <a:lnSpc>
              <a:spcPct val="100000"/>
            </a:lnSpc>
          </a:pPr>
          <a:endParaRPr lang="en-US"/>
        </a:p>
      </dgm:t>
    </dgm:pt>
    <dgm:pt modelId="{4FD4B20E-1A7C-43D3-9292-9F29C6BEDC13}">
      <dgm:prSet/>
      <dgm:spPr/>
      <dgm:t>
        <a:bodyPr/>
        <a:lstStyle/>
        <a:p>
          <a:pPr>
            <a:lnSpc>
              <a:spcPct val="100000"/>
            </a:lnSpc>
          </a:pPr>
          <a:r>
            <a:rPr lang="en-US" b="1">
              <a:solidFill>
                <a:srgbClr val="00B050"/>
              </a:solidFill>
            </a:rPr>
            <a:t>Utilities and Real Estate</a:t>
          </a:r>
          <a:r>
            <a:rPr lang="en-US" b="1"/>
            <a:t>: </a:t>
          </a:r>
          <a:r>
            <a:rPr lang="en-US"/>
            <a:t>Low Treasury yields also make Utilities’ and Real Estate’s high dividend income more attractive to investors. Lower yields also generally point to a weaker economic growth outlook and risk-off market sentiment, which favor high dividend defensive stocks in Utilities and Real Estate.</a:t>
          </a:r>
        </a:p>
      </dgm:t>
    </dgm:pt>
    <dgm:pt modelId="{AD27B8B6-75CA-41F5-A938-39EC8AFBDBD6}" type="parTrans" cxnId="{31F1AE8A-6E9D-46EF-978E-5B95B2381DB4}">
      <dgm:prSet/>
      <dgm:spPr/>
      <dgm:t>
        <a:bodyPr/>
        <a:lstStyle/>
        <a:p>
          <a:endParaRPr lang="en-US"/>
        </a:p>
      </dgm:t>
    </dgm:pt>
    <dgm:pt modelId="{F9CF718F-9FCC-474F-A3CE-9F91F602144C}" type="sibTrans" cxnId="{31F1AE8A-6E9D-46EF-978E-5B95B2381DB4}">
      <dgm:prSet/>
      <dgm:spPr/>
      <dgm:t>
        <a:bodyPr/>
        <a:lstStyle/>
        <a:p>
          <a:endParaRPr lang="en-US"/>
        </a:p>
      </dgm:t>
    </dgm:pt>
    <dgm:pt modelId="{4FC687C0-84BA-46D7-8A82-6D6FDBD32570}">
      <dgm:prSet phldr="0"/>
      <dgm:spPr/>
      <dgm:t>
        <a:bodyPr/>
        <a:lstStyle/>
        <a:p>
          <a:pPr>
            <a:lnSpc>
              <a:spcPct val="100000"/>
            </a:lnSpc>
          </a:pPr>
          <a:r>
            <a:rPr lang="en-US" b="1">
              <a:solidFill>
                <a:srgbClr val="00B050"/>
              </a:solidFill>
              <a:latin typeface="Calibri Light" panose="020F0302020204030204"/>
            </a:rPr>
            <a:t>Communication</a:t>
          </a:r>
          <a:r>
            <a:rPr lang="en-US" b="1">
              <a:solidFill>
                <a:srgbClr val="00B050"/>
              </a:solidFill>
            </a:rPr>
            <a:t> Services and Tech</a:t>
          </a:r>
          <a:r>
            <a:rPr lang="en-US"/>
            <a:t> have negative correlation to 10-year yields that can be explained by their growth-oriented, long-duration profile, as higher risk-free rates weigh more on growth stock valuations. </a:t>
          </a:r>
        </a:p>
      </dgm:t>
    </dgm:pt>
    <dgm:pt modelId="{E63ADA2B-57D4-4B84-90F9-914A7C80CEFF}" type="parTrans" cxnId="{81895F9B-2FF1-477F-98E4-5F0F0F0FEFE2}">
      <dgm:prSet/>
      <dgm:spPr/>
    </dgm:pt>
    <dgm:pt modelId="{DC73EC92-3EF5-436F-9831-50D2216BB74A}" type="sibTrans" cxnId="{81895F9B-2FF1-477F-98E4-5F0F0F0FEFE2}">
      <dgm:prSet/>
      <dgm:spPr/>
      <dgm:t>
        <a:bodyPr/>
        <a:lstStyle/>
        <a:p>
          <a:pPr>
            <a:lnSpc>
              <a:spcPct val="100000"/>
            </a:lnSpc>
          </a:pPr>
          <a:endParaRPr lang="en-US"/>
        </a:p>
      </dgm:t>
    </dgm:pt>
    <dgm:pt modelId="{7D1AA001-230B-4819-80F8-B1E5A13B30E4}" type="pres">
      <dgm:prSet presAssocID="{11B394DA-2A16-4513-9F2C-02307B6DD53D}" presName="root" presStyleCnt="0">
        <dgm:presLayoutVars>
          <dgm:dir/>
          <dgm:resizeHandles val="exact"/>
        </dgm:presLayoutVars>
      </dgm:prSet>
      <dgm:spPr/>
    </dgm:pt>
    <dgm:pt modelId="{2B784888-F64D-4F05-AD61-059311DEFAD6}" type="pres">
      <dgm:prSet presAssocID="{11B394DA-2A16-4513-9F2C-02307B6DD53D}" presName="container" presStyleCnt="0">
        <dgm:presLayoutVars>
          <dgm:dir/>
          <dgm:resizeHandles val="exact"/>
        </dgm:presLayoutVars>
      </dgm:prSet>
      <dgm:spPr/>
    </dgm:pt>
    <dgm:pt modelId="{73166CC0-6EFA-43F2-A6EC-50A5610FE41B}" type="pres">
      <dgm:prSet presAssocID="{78EC7005-2514-469F-8605-DBE0A614CD80}" presName="compNode" presStyleCnt="0"/>
      <dgm:spPr/>
    </dgm:pt>
    <dgm:pt modelId="{A37009BE-D02E-4A36-A839-0A84DD11064D}" type="pres">
      <dgm:prSet presAssocID="{78EC7005-2514-469F-8605-DBE0A614CD80}" presName="iconBgRect" presStyleLbl="bgShp" presStyleIdx="0" presStyleCnt="6"/>
      <dgm:spPr/>
    </dgm:pt>
    <dgm:pt modelId="{72018B39-C555-4E55-8CA8-1A4E85A892C2}" type="pres">
      <dgm:prSet presAssocID="{78EC7005-2514-469F-8605-DBE0A614CD8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ning Tools"/>
        </a:ext>
      </dgm:extLst>
    </dgm:pt>
    <dgm:pt modelId="{5F79912A-0DD6-46AF-A861-37B0515BF957}" type="pres">
      <dgm:prSet presAssocID="{78EC7005-2514-469F-8605-DBE0A614CD80}" presName="spaceRect" presStyleCnt="0"/>
      <dgm:spPr/>
    </dgm:pt>
    <dgm:pt modelId="{F16119D6-EB80-4A0B-B7C2-9283B4459FA7}" type="pres">
      <dgm:prSet presAssocID="{78EC7005-2514-469F-8605-DBE0A614CD80}" presName="textRect" presStyleLbl="revTx" presStyleIdx="0" presStyleCnt="6">
        <dgm:presLayoutVars>
          <dgm:chMax val="1"/>
          <dgm:chPref val="1"/>
        </dgm:presLayoutVars>
      </dgm:prSet>
      <dgm:spPr/>
    </dgm:pt>
    <dgm:pt modelId="{AB8A262A-3AA0-43A6-8994-712C2D570B3B}" type="pres">
      <dgm:prSet presAssocID="{5070901F-A91B-4C7E-9B33-4638A9AF740A}" presName="sibTrans" presStyleLbl="sibTrans2D1" presStyleIdx="0" presStyleCnt="0"/>
      <dgm:spPr/>
    </dgm:pt>
    <dgm:pt modelId="{4E35FBA9-1D3C-4F17-ADCC-4495DEE39827}" type="pres">
      <dgm:prSet presAssocID="{662BDAB0-9C87-48B9-B950-E71DF38A642B}" presName="compNode" presStyleCnt="0"/>
      <dgm:spPr/>
    </dgm:pt>
    <dgm:pt modelId="{6A5722D7-B00A-445E-83D3-5A1AB6C8FAD4}" type="pres">
      <dgm:prSet presAssocID="{662BDAB0-9C87-48B9-B950-E71DF38A642B}" presName="iconBgRect" presStyleLbl="bgShp" presStyleIdx="1" presStyleCnt="6"/>
      <dgm:spPr/>
    </dgm:pt>
    <dgm:pt modelId="{E56CA9CA-8C2C-4B03-B4CA-7C72D4C6DD9C}" type="pres">
      <dgm:prSet presAssocID="{662BDAB0-9C87-48B9-B950-E71DF38A642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ndmill"/>
        </a:ext>
      </dgm:extLst>
    </dgm:pt>
    <dgm:pt modelId="{19550DB1-7818-4DE1-B185-4E27A2B2603A}" type="pres">
      <dgm:prSet presAssocID="{662BDAB0-9C87-48B9-B950-E71DF38A642B}" presName="spaceRect" presStyleCnt="0"/>
      <dgm:spPr/>
    </dgm:pt>
    <dgm:pt modelId="{28628D02-DBA2-4758-B89A-F594F5E37549}" type="pres">
      <dgm:prSet presAssocID="{662BDAB0-9C87-48B9-B950-E71DF38A642B}" presName="textRect" presStyleLbl="revTx" presStyleIdx="1" presStyleCnt="6">
        <dgm:presLayoutVars>
          <dgm:chMax val="1"/>
          <dgm:chPref val="1"/>
        </dgm:presLayoutVars>
      </dgm:prSet>
      <dgm:spPr/>
    </dgm:pt>
    <dgm:pt modelId="{EF08024A-0537-440D-AFE2-F9C1A34E2A4A}" type="pres">
      <dgm:prSet presAssocID="{F806A892-B089-40ED-B415-27D9C8953288}" presName="sibTrans" presStyleLbl="sibTrans2D1" presStyleIdx="0" presStyleCnt="0"/>
      <dgm:spPr/>
    </dgm:pt>
    <dgm:pt modelId="{4D333294-B255-4411-AA49-D8ECD184E409}" type="pres">
      <dgm:prSet presAssocID="{4FC687C0-84BA-46D7-8A82-6D6FDBD32570}" presName="compNode" presStyleCnt="0"/>
      <dgm:spPr/>
    </dgm:pt>
    <dgm:pt modelId="{C5017D6D-923B-4FA2-94E4-D9AF2D0EA3BA}" type="pres">
      <dgm:prSet presAssocID="{4FC687C0-84BA-46D7-8A82-6D6FDBD32570}" presName="iconBgRect" presStyleLbl="bgShp" presStyleIdx="2" presStyleCnt="6"/>
      <dgm:spPr/>
    </dgm:pt>
    <dgm:pt modelId="{E36B0585-2D9B-42A3-AF50-F05833E98D8E}" type="pres">
      <dgm:prSet presAssocID="{4FC687C0-84BA-46D7-8A82-6D6FDBD32570}" presName="iconRect" presStyleLbl="node1" presStyleIdx="2" presStyleCnt="6"/>
      <dgm:spPr/>
    </dgm:pt>
    <dgm:pt modelId="{326866ED-86C2-44A6-90AA-E8516E937980}" type="pres">
      <dgm:prSet presAssocID="{4FC687C0-84BA-46D7-8A82-6D6FDBD32570}" presName="spaceRect" presStyleCnt="0"/>
      <dgm:spPr/>
    </dgm:pt>
    <dgm:pt modelId="{E9BF208A-6C39-4A89-BF45-4AD003B24155}" type="pres">
      <dgm:prSet presAssocID="{4FC687C0-84BA-46D7-8A82-6D6FDBD32570}" presName="textRect" presStyleLbl="revTx" presStyleIdx="2" presStyleCnt="6">
        <dgm:presLayoutVars>
          <dgm:chMax val="1"/>
          <dgm:chPref val="1"/>
        </dgm:presLayoutVars>
      </dgm:prSet>
      <dgm:spPr/>
    </dgm:pt>
    <dgm:pt modelId="{3ED51600-23F6-4DCD-B9A2-3D4A44C6E0AF}" type="pres">
      <dgm:prSet presAssocID="{DC73EC92-3EF5-436F-9831-50D2216BB74A}" presName="sibTrans" presStyleLbl="sibTrans2D1" presStyleIdx="0" presStyleCnt="0"/>
      <dgm:spPr/>
    </dgm:pt>
    <dgm:pt modelId="{A40CF039-885F-48E8-A5EC-D84AEAE485DE}" type="pres">
      <dgm:prSet presAssocID="{1C55312D-440E-4B4F-B8BE-16DFB0012532}" presName="compNode" presStyleCnt="0"/>
      <dgm:spPr/>
    </dgm:pt>
    <dgm:pt modelId="{A680936A-75D2-4D31-99F1-01B9C9820788}" type="pres">
      <dgm:prSet presAssocID="{1C55312D-440E-4B4F-B8BE-16DFB0012532}" presName="iconBgRect" presStyleLbl="bgShp" presStyleIdx="3" presStyleCnt="6"/>
      <dgm:spPr/>
    </dgm:pt>
    <dgm:pt modelId="{EF0EC94F-4912-4837-83E0-205A13AC48AC}" type="pres">
      <dgm:prSet presAssocID="{1C55312D-440E-4B4F-B8BE-16DFB0012532}"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Downward Trend"/>
        </a:ext>
      </dgm:extLst>
    </dgm:pt>
    <dgm:pt modelId="{B94E1AEA-6B56-481B-91FB-37A155E025DE}" type="pres">
      <dgm:prSet presAssocID="{1C55312D-440E-4B4F-B8BE-16DFB0012532}" presName="spaceRect" presStyleCnt="0"/>
      <dgm:spPr/>
    </dgm:pt>
    <dgm:pt modelId="{D5D239AB-67F2-4D95-9F12-327557624F49}" type="pres">
      <dgm:prSet presAssocID="{1C55312D-440E-4B4F-B8BE-16DFB0012532}" presName="textRect" presStyleLbl="revTx" presStyleIdx="3" presStyleCnt="6">
        <dgm:presLayoutVars>
          <dgm:chMax val="1"/>
          <dgm:chPref val="1"/>
        </dgm:presLayoutVars>
      </dgm:prSet>
      <dgm:spPr/>
    </dgm:pt>
    <dgm:pt modelId="{E71CEB26-CB21-414C-8CD0-8624A3CEFD52}" type="pres">
      <dgm:prSet presAssocID="{98AD5FDE-94C6-4E50-8725-4D2E66A92492}" presName="sibTrans" presStyleLbl="sibTrans2D1" presStyleIdx="0" presStyleCnt="0"/>
      <dgm:spPr/>
    </dgm:pt>
    <dgm:pt modelId="{CF0BC746-DF3F-4D14-B9FC-6786D1E08BD2}" type="pres">
      <dgm:prSet presAssocID="{882672C0-A8D4-4645-9E53-0E318A3331DB}" presName="compNode" presStyleCnt="0"/>
      <dgm:spPr/>
    </dgm:pt>
    <dgm:pt modelId="{1F126B8F-98A2-40E6-BEBE-3DBB618B3ECA}" type="pres">
      <dgm:prSet presAssocID="{882672C0-A8D4-4645-9E53-0E318A3331DB}" presName="iconBgRect" presStyleLbl="bgShp" presStyleIdx="4" presStyleCnt="6"/>
      <dgm:spPr/>
    </dgm:pt>
    <dgm:pt modelId="{29BD4D13-D663-43D7-AEA1-03C30F9A8887}" type="pres">
      <dgm:prSet presAssocID="{882672C0-A8D4-4645-9E53-0E318A3331DB}"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nk"/>
        </a:ext>
      </dgm:extLst>
    </dgm:pt>
    <dgm:pt modelId="{E5F67042-80BB-4B35-B585-59515429CF8F}" type="pres">
      <dgm:prSet presAssocID="{882672C0-A8D4-4645-9E53-0E318A3331DB}" presName="spaceRect" presStyleCnt="0"/>
      <dgm:spPr/>
    </dgm:pt>
    <dgm:pt modelId="{9F562E28-19F1-4447-9ACD-A1E2D277B92E}" type="pres">
      <dgm:prSet presAssocID="{882672C0-A8D4-4645-9E53-0E318A3331DB}" presName="textRect" presStyleLbl="revTx" presStyleIdx="4" presStyleCnt="6">
        <dgm:presLayoutVars>
          <dgm:chMax val="1"/>
          <dgm:chPref val="1"/>
        </dgm:presLayoutVars>
      </dgm:prSet>
      <dgm:spPr/>
    </dgm:pt>
    <dgm:pt modelId="{BA34F94F-061B-48C9-AE73-1C69058499FE}" type="pres">
      <dgm:prSet presAssocID="{1C659562-C6CA-4548-B59D-4CED01DFDF4F}" presName="sibTrans" presStyleLbl="sibTrans2D1" presStyleIdx="0" presStyleCnt="0"/>
      <dgm:spPr/>
    </dgm:pt>
    <dgm:pt modelId="{0A23ECD7-1C68-42C0-9397-D6EA7B5D6EF0}" type="pres">
      <dgm:prSet presAssocID="{4FD4B20E-1A7C-43D3-9292-9F29C6BEDC13}" presName="compNode" presStyleCnt="0"/>
      <dgm:spPr/>
    </dgm:pt>
    <dgm:pt modelId="{2D1C8B50-C6E9-4721-807A-757FB5F251DC}" type="pres">
      <dgm:prSet presAssocID="{4FD4B20E-1A7C-43D3-9292-9F29C6BEDC13}" presName="iconBgRect" presStyleLbl="bgShp" presStyleIdx="5" presStyleCnt="6"/>
      <dgm:spPr/>
    </dgm:pt>
    <dgm:pt modelId="{F6138F8D-691B-41C3-8633-FDAB13E99606}" type="pres">
      <dgm:prSet presAssocID="{4FD4B20E-1A7C-43D3-9292-9F29C6BEDC13}"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llar"/>
        </a:ext>
      </dgm:extLst>
    </dgm:pt>
    <dgm:pt modelId="{F6EA067D-864C-4CBA-B8C3-D77A3C5AA1FA}" type="pres">
      <dgm:prSet presAssocID="{4FD4B20E-1A7C-43D3-9292-9F29C6BEDC13}" presName="spaceRect" presStyleCnt="0"/>
      <dgm:spPr/>
    </dgm:pt>
    <dgm:pt modelId="{469664BB-7ECF-465A-9DD6-4BE18D9725B4}" type="pres">
      <dgm:prSet presAssocID="{4FD4B20E-1A7C-43D3-9292-9F29C6BEDC13}" presName="textRect" presStyleLbl="revTx" presStyleIdx="5" presStyleCnt="6">
        <dgm:presLayoutVars>
          <dgm:chMax val="1"/>
          <dgm:chPref val="1"/>
        </dgm:presLayoutVars>
      </dgm:prSet>
      <dgm:spPr/>
    </dgm:pt>
  </dgm:ptLst>
  <dgm:cxnLst>
    <dgm:cxn modelId="{9CE27E06-4831-40F1-B111-8E9B09E5BFD1}" type="presOf" srcId="{1C659562-C6CA-4548-B59D-4CED01DFDF4F}" destId="{BA34F94F-061B-48C9-AE73-1C69058499FE}" srcOrd="0" destOrd="0" presId="urn:microsoft.com/office/officeart/2018/2/layout/IconCircleList"/>
    <dgm:cxn modelId="{3410F60B-AB73-4788-B30C-214477CC9A2C}" type="presOf" srcId="{98AD5FDE-94C6-4E50-8725-4D2E66A92492}" destId="{E71CEB26-CB21-414C-8CD0-8624A3CEFD52}" srcOrd="0" destOrd="0" presId="urn:microsoft.com/office/officeart/2018/2/layout/IconCircleList"/>
    <dgm:cxn modelId="{0FBAF215-AC69-49A1-9881-116C67B3C139}" srcId="{11B394DA-2A16-4513-9F2C-02307B6DD53D}" destId="{882672C0-A8D4-4645-9E53-0E318A3331DB}" srcOrd="4" destOrd="0" parTransId="{D3EBFB89-6DF7-4998-8427-999C232F25B9}" sibTransId="{1C659562-C6CA-4548-B59D-4CED01DFDF4F}"/>
    <dgm:cxn modelId="{62C6061B-EAAE-4570-AC21-69AF0018E0C5}" srcId="{11B394DA-2A16-4513-9F2C-02307B6DD53D}" destId="{78EC7005-2514-469F-8605-DBE0A614CD80}" srcOrd="0" destOrd="0" parTransId="{DFD55A83-9807-4B6C-BF9B-BCF6401C0911}" sibTransId="{5070901F-A91B-4C7E-9B33-4638A9AF740A}"/>
    <dgm:cxn modelId="{1AC39422-C861-406B-A948-11549EFE6100}" srcId="{11B394DA-2A16-4513-9F2C-02307B6DD53D}" destId="{1C55312D-440E-4B4F-B8BE-16DFB0012532}" srcOrd="3" destOrd="0" parTransId="{208CD3D5-BF3C-4B86-862C-364DA1CBFD8F}" sibTransId="{98AD5FDE-94C6-4E50-8725-4D2E66A92492}"/>
    <dgm:cxn modelId="{61AE6527-ED73-482C-B0DD-CA37C8BAAB34}" type="presOf" srcId="{1C55312D-440E-4B4F-B8BE-16DFB0012532}" destId="{D5D239AB-67F2-4D95-9F12-327557624F49}" srcOrd="0" destOrd="0" presId="urn:microsoft.com/office/officeart/2018/2/layout/IconCircleList"/>
    <dgm:cxn modelId="{613E7752-FDCB-4E3A-9CB6-2C12DEF1FF31}" type="presOf" srcId="{11B394DA-2A16-4513-9F2C-02307B6DD53D}" destId="{7D1AA001-230B-4819-80F8-B1E5A13B30E4}" srcOrd="0" destOrd="0" presId="urn:microsoft.com/office/officeart/2018/2/layout/IconCircleList"/>
    <dgm:cxn modelId="{D7503D56-5D78-4EEB-9AA3-5E61E142C641}" type="presOf" srcId="{F806A892-B089-40ED-B415-27D9C8953288}" destId="{EF08024A-0537-440D-AFE2-F9C1A34E2A4A}" srcOrd="0" destOrd="0" presId="urn:microsoft.com/office/officeart/2018/2/layout/IconCircleList"/>
    <dgm:cxn modelId="{A4FCD178-0BB7-48A1-AD04-6480CEDD889F}" type="presOf" srcId="{4FD4B20E-1A7C-43D3-9292-9F29C6BEDC13}" destId="{469664BB-7ECF-465A-9DD6-4BE18D9725B4}" srcOrd="0" destOrd="0" presId="urn:microsoft.com/office/officeart/2018/2/layout/IconCircleList"/>
    <dgm:cxn modelId="{31F1AE8A-6E9D-46EF-978E-5B95B2381DB4}" srcId="{11B394DA-2A16-4513-9F2C-02307B6DD53D}" destId="{4FD4B20E-1A7C-43D3-9292-9F29C6BEDC13}" srcOrd="5" destOrd="0" parTransId="{AD27B8B6-75CA-41F5-A938-39EC8AFBDBD6}" sibTransId="{F9CF718F-9FCC-474F-A3CE-9F91F602144C}"/>
    <dgm:cxn modelId="{20ABAE93-8DED-427D-A9F9-CE2413AEB5F9}" type="presOf" srcId="{78EC7005-2514-469F-8605-DBE0A614CD80}" destId="{F16119D6-EB80-4A0B-B7C2-9283B4459FA7}" srcOrd="0" destOrd="0" presId="urn:microsoft.com/office/officeart/2018/2/layout/IconCircleList"/>
    <dgm:cxn modelId="{8F754F96-F646-41BB-A34F-F761CB54C8FA}" type="presOf" srcId="{4FC687C0-84BA-46D7-8A82-6D6FDBD32570}" destId="{E9BF208A-6C39-4A89-BF45-4AD003B24155}" srcOrd="0" destOrd="0" presId="urn:microsoft.com/office/officeart/2018/2/layout/IconCircleList"/>
    <dgm:cxn modelId="{81895F9B-2FF1-477F-98E4-5F0F0F0FEFE2}" srcId="{11B394DA-2A16-4513-9F2C-02307B6DD53D}" destId="{4FC687C0-84BA-46D7-8A82-6D6FDBD32570}" srcOrd="2" destOrd="0" parTransId="{E63ADA2B-57D4-4B84-90F9-914A7C80CEFF}" sibTransId="{DC73EC92-3EF5-436F-9831-50D2216BB74A}"/>
    <dgm:cxn modelId="{50F09EB5-C444-42F5-980C-0EC772E1EDD4}" type="presOf" srcId="{5070901F-A91B-4C7E-9B33-4638A9AF740A}" destId="{AB8A262A-3AA0-43A6-8994-712C2D570B3B}" srcOrd="0" destOrd="0" presId="urn:microsoft.com/office/officeart/2018/2/layout/IconCircleList"/>
    <dgm:cxn modelId="{664081BA-D5CB-4667-993A-23BB0B76285B}" type="presOf" srcId="{662BDAB0-9C87-48B9-B950-E71DF38A642B}" destId="{28628D02-DBA2-4758-B89A-F594F5E37549}" srcOrd="0" destOrd="0" presId="urn:microsoft.com/office/officeart/2018/2/layout/IconCircleList"/>
    <dgm:cxn modelId="{B43916D4-DD0D-4AD0-A090-1E60AE058ED8}" type="presOf" srcId="{882672C0-A8D4-4645-9E53-0E318A3331DB}" destId="{9F562E28-19F1-4447-9ACD-A1E2D277B92E}" srcOrd="0" destOrd="0" presId="urn:microsoft.com/office/officeart/2018/2/layout/IconCircleList"/>
    <dgm:cxn modelId="{4CAE30D4-52CC-4874-B73F-0F0881C03075}" type="presOf" srcId="{DC73EC92-3EF5-436F-9831-50D2216BB74A}" destId="{3ED51600-23F6-4DCD-B9A2-3D4A44C6E0AF}" srcOrd="0" destOrd="0" presId="urn:microsoft.com/office/officeart/2018/2/layout/IconCircleList"/>
    <dgm:cxn modelId="{F96D36F5-71D2-43D8-A93E-075528EF9E2E}" srcId="{11B394DA-2A16-4513-9F2C-02307B6DD53D}" destId="{662BDAB0-9C87-48B9-B950-E71DF38A642B}" srcOrd="1" destOrd="0" parTransId="{FDF77471-4D44-4B68-B711-2C515FEBFC64}" sibTransId="{F806A892-B089-40ED-B415-27D9C8953288}"/>
    <dgm:cxn modelId="{C3948718-4F80-4C70-BC50-0A727E325BD7}" type="presParOf" srcId="{7D1AA001-230B-4819-80F8-B1E5A13B30E4}" destId="{2B784888-F64D-4F05-AD61-059311DEFAD6}" srcOrd="0" destOrd="0" presId="urn:microsoft.com/office/officeart/2018/2/layout/IconCircleList"/>
    <dgm:cxn modelId="{0ADD7105-D7C5-4D11-8407-DA6A83F753E4}" type="presParOf" srcId="{2B784888-F64D-4F05-AD61-059311DEFAD6}" destId="{73166CC0-6EFA-43F2-A6EC-50A5610FE41B}" srcOrd="0" destOrd="0" presId="urn:microsoft.com/office/officeart/2018/2/layout/IconCircleList"/>
    <dgm:cxn modelId="{C803B78E-00E8-4D5E-ABDE-6DCCC471ACCB}" type="presParOf" srcId="{73166CC0-6EFA-43F2-A6EC-50A5610FE41B}" destId="{A37009BE-D02E-4A36-A839-0A84DD11064D}" srcOrd="0" destOrd="0" presId="urn:microsoft.com/office/officeart/2018/2/layout/IconCircleList"/>
    <dgm:cxn modelId="{F965BFD8-764C-4F58-8427-A93D2DD80D31}" type="presParOf" srcId="{73166CC0-6EFA-43F2-A6EC-50A5610FE41B}" destId="{72018B39-C555-4E55-8CA8-1A4E85A892C2}" srcOrd="1" destOrd="0" presId="urn:microsoft.com/office/officeart/2018/2/layout/IconCircleList"/>
    <dgm:cxn modelId="{3D9C0B9D-B409-4130-9F2A-7F4B505EE7EA}" type="presParOf" srcId="{73166CC0-6EFA-43F2-A6EC-50A5610FE41B}" destId="{5F79912A-0DD6-46AF-A861-37B0515BF957}" srcOrd="2" destOrd="0" presId="urn:microsoft.com/office/officeart/2018/2/layout/IconCircleList"/>
    <dgm:cxn modelId="{E429C77F-917A-41D7-A086-9AC8DB91E04C}" type="presParOf" srcId="{73166CC0-6EFA-43F2-A6EC-50A5610FE41B}" destId="{F16119D6-EB80-4A0B-B7C2-9283B4459FA7}" srcOrd="3" destOrd="0" presId="urn:microsoft.com/office/officeart/2018/2/layout/IconCircleList"/>
    <dgm:cxn modelId="{0C31ACA5-153F-4312-A300-15BB8A81C108}" type="presParOf" srcId="{2B784888-F64D-4F05-AD61-059311DEFAD6}" destId="{AB8A262A-3AA0-43A6-8994-712C2D570B3B}" srcOrd="1" destOrd="0" presId="urn:microsoft.com/office/officeart/2018/2/layout/IconCircleList"/>
    <dgm:cxn modelId="{5AA49BD4-FF98-4095-85D9-731AE11C6B4B}" type="presParOf" srcId="{2B784888-F64D-4F05-AD61-059311DEFAD6}" destId="{4E35FBA9-1D3C-4F17-ADCC-4495DEE39827}" srcOrd="2" destOrd="0" presId="urn:microsoft.com/office/officeart/2018/2/layout/IconCircleList"/>
    <dgm:cxn modelId="{BB1CF44C-EB9B-4166-9C2F-80EE134DAA0E}" type="presParOf" srcId="{4E35FBA9-1D3C-4F17-ADCC-4495DEE39827}" destId="{6A5722D7-B00A-445E-83D3-5A1AB6C8FAD4}" srcOrd="0" destOrd="0" presId="urn:microsoft.com/office/officeart/2018/2/layout/IconCircleList"/>
    <dgm:cxn modelId="{90D6D365-AB6E-4B34-9974-64B3D45B519F}" type="presParOf" srcId="{4E35FBA9-1D3C-4F17-ADCC-4495DEE39827}" destId="{E56CA9CA-8C2C-4B03-B4CA-7C72D4C6DD9C}" srcOrd="1" destOrd="0" presId="urn:microsoft.com/office/officeart/2018/2/layout/IconCircleList"/>
    <dgm:cxn modelId="{B992FC28-7E0E-4EC4-92CC-8021A16DBF46}" type="presParOf" srcId="{4E35FBA9-1D3C-4F17-ADCC-4495DEE39827}" destId="{19550DB1-7818-4DE1-B185-4E27A2B2603A}" srcOrd="2" destOrd="0" presId="urn:microsoft.com/office/officeart/2018/2/layout/IconCircleList"/>
    <dgm:cxn modelId="{D76EABA8-C04B-4BF0-8578-DF4BAE6DD2EA}" type="presParOf" srcId="{4E35FBA9-1D3C-4F17-ADCC-4495DEE39827}" destId="{28628D02-DBA2-4758-B89A-F594F5E37549}" srcOrd="3" destOrd="0" presId="urn:microsoft.com/office/officeart/2018/2/layout/IconCircleList"/>
    <dgm:cxn modelId="{7158F9FD-3E11-4DDF-9D76-F1239E480E9E}" type="presParOf" srcId="{2B784888-F64D-4F05-AD61-059311DEFAD6}" destId="{EF08024A-0537-440D-AFE2-F9C1A34E2A4A}" srcOrd="3" destOrd="0" presId="urn:microsoft.com/office/officeart/2018/2/layout/IconCircleList"/>
    <dgm:cxn modelId="{5D8887D7-AB37-4258-911D-6287D311567D}" type="presParOf" srcId="{2B784888-F64D-4F05-AD61-059311DEFAD6}" destId="{4D333294-B255-4411-AA49-D8ECD184E409}" srcOrd="4" destOrd="0" presId="urn:microsoft.com/office/officeart/2018/2/layout/IconCircleList"/>
    <dgm:cxn modelId="{5473FFFD-265D-4501-AA55-7F17580E87BB}" type="presParOf" srcId="{4D333294-B255-4411-AA49-D8ECD184E409}" destId="{C5017D6D-923B-4FA2-94E4-D9AF2D0EA3BA}" srcOrd="0" destOrd="0" presId="urn:microsoft.com/office/officeart/2018/2/layout/IconCircleList"/>
    <dgm:cxn modelId="{51A33B6B-28BB-4A41-8341-44384F735D3A}" type="presParOf" srcId="{4D333294-B255-4411-AA49-D8ECD184E409}" destId="{E36B0585-2D9B-42A3-AF50-F05833E98D8E}" srcOrd="1" destOrd="0" presId="urn:microsoft.com/office/officeart/2018/2/layout/IconCircleList"/>
    <dgm:cxn modelId="{FC1C2432-8A14-43F1-9A23-DB3583C0B29E}" type="presParOf" srcId="{4D333294-B255-4411-AA49-D8ECD184E409}" destId="{326866ED-86C2-44A6-90AA-E8516E937980}" srcOrd="2" destOrd="0" presId="urn:microsoft.com/office/officeart/2018/2/layout/IconCircleList"/>
    <dgm:cxn modelId="{422E8B61-A5AB-405A-AA33-EEC61CD99A36}" type="presParOf" srcId="{4D333294-B255-4411-AA49-D8ECD184E409}" destId="{E9BF208A-6C39-4A89-BF45-4AD003B24155}" srcOrd="3" destOrd="0" presId="urn:microsoft.com/office/officeart/2018/2/layout/IconCircleList"/>
    <dgm:cxn modelId="{47D21972-3E1D-41AF-8F28-2CCB1BBC38BB}" type="presParOf" srcId="{2B784888-F64D-4F05-AD61-059311DEFAD6}" destId="{3ED51600-23F6-4DCD-B9A2-3D4A44C6E0AF}" srcOrd="5" destOrd="0" presId="urn:microsoft.com/office/officeart/2018/2/layout/IconCircleList"/>
    <dgm:cxn modelId="{9ED80C05-AF68-43D1-9E7A-32B6F9DAD10A}" type="presParOf" srcId="{2B784888-F64D-4F05-AD61-059311DEFAD6}" destId="{A40CF039-885F-48E8-A5EC-D84AEAE485DE}" srcOrd="6" destOrd="0" presId="urn:microsoft.com/office/officeart/2018/2/layout/IconCircleList"/>
    <dgm:cxn modelId="{D79371B2-F95E-4297-B88C-23D126F8A334}" type="presParOf" srcId="{A40CF039-885F-48E8-A5EC-D84AEAE485DE}" destId="{A680936A-75D2-4D31-99F1-01B9C9820788}" srcOrd="0" destOrd="0" presId="urn:microsoft.com/office/officeart/2018/2/layout/IconCircleList"/>
    <dgm:cxn modelId="{C6815375-B562-4C08-B5FE-D3871558BC1E}" type="presParOf" srcId="{A40CF039-885F-48E8-A5EC-D84AEAE485DE}" destId="{EF0EC94F-4912-4837-83E0-205A13AC48AC}" srcOrd="1" destOrd="0" presId="urn:microsoft.com/office/officeart/2018/2/layout/IconCircleList"/>
    <dgm:cxn modelId="{83A05DCF-629E-481B-B287-3F76378476AF}" type="presParOf" srcId="{A40CF039-885F-48E8-A5EC-D84AEAE485DE}" destId="{B94E1AEA-6B56-481B-91FB-37A155E025DE}" srcOrd="2" destOrd="0" presId="urn:microsoft.com/office/officeart/2018/2/layout/IconCircleList"/>
    <dgm:cxn modelId="{F1B43E8E-0AF9-44E8-A107-D6C30857A9D9}" type="presParOf" srcId="{A40CF039-885F-48E8-A5EC-D84AEAE485DE}" destId="{D5D239AB-67F2-4D95-9F12-327557624F49}" srcOrd="3" destOrd="0" presId="urn:microsoft.com/office/officeart/2018/2/layout/IconCircleList"/>
    <dgm:cxn modelId="{21E1BE51-453A-4011-BDD3-132D25342503}" type="presParOf" srcId="{2B784888-F64D-4F05-AD61-059311DEFAD6}" destId="{E71CEB26-CB21-414C-8CD0-8624A3CEFD52}" srcOrd="7" destOrd="0" presId="urn:microsoft.com/office/officeart/2018/2/layout/IconCircleList"/>
    <dgm:cxn modelId="{A5781A1E-AD03-41BA-A0B5-74DBBF41C12A}" type="presParOf" srcId="{2B784888-F64D-4F05-AD61-059311DEFAD6}" destId="{CF0BC746-DF3F-4D14-B9FC-6786D1E08BD2}" srcOrd="8" destOrd="0" presId="urn:microsoft.com/office/officeart/2018/2/layout/IconCircleList"/>
    <dgm:cxn modelId="{99E4D9DA-4CCE-467A-9AF7-968533AFFF2F}" type="presParOf" srcId="{CF0BC746-DF3F-4D14-B9FC-6786D1E08BD2}" destId="{1F126B8F-98A2-40E6-BEBE-3DBB618B3ECA}" srcOrd="0" destOrd="0" presId="urn:microsoft.com/office/officeart/2018/2/layout/IconCircleList"/>
    <dgm:cxn modelId="{A5867480-3F4D-4529-9FEB-230DCFC31A6E}" type="presParOf" srcId="{CF0BC746-DF3F-4D14-B9FC-6786D1E08BD2}" destId="{29BD4D13-D663-43D7-AEA1-03C30F9A8887}" srcOrd="1" destOrd="0" presId="urn:microsoft.com/office/officeart/2018/2/layout/IconCircleList"/>
    <dgm:cxn modelId="{698C90AB-C5A2-430F-A769-FE6E6D8F53CC}" type="presParOf" srcId="{CF0BC746-DF3F-4D14-B9FC-6786D1E08BD2}" destId="{E5F67042-80BB-4B35-B585-59515429CF8F}" srcOrd="2" destOrd="0" presId="urn:microsoft.com/office/officeart/2018/2/layout/IconCircleList"/>
    <dgm:cxn modelId="{70B0B53A-8B02-4359-B943-DFB28D7346A7}" type="presParOf" srcId="{CF0BC746-DF3F-4D14-B9FC-6786D1E08BD2}" destId="{9F562E28-19F1-4447-9ACD-A1E2D277B92E}" srcOrd="3" destOrd="0" presId="urn:microsoft.com/office/officeart/2018/2/layout/IconCircleList"/>
    <dgm:cxn modelId="{C8421A0D-1D8F-4DA8-A048-5471A111EDF0}" type="presParOf" srcId="{2B784888-F64D-4F05-AD61-059311DEFAD6}" destId="{BA34F94F-061B-48C9-AE73-1C69058499FE}" srcOrd="9" destOrd="0" presId="urn:microsoft.com/office/officeart/2018/2/layout/IconCircleList"/>
    <dgm:cxn modelId="{B5EE23A7-2764-4857-AC0C-6D522A34F1F0}" type="presParOf" srcId="{2B784888-F64D-4F05-AD61-059311DEFAD6}" destId="{0A23ECD7-1C68-42C0-9397-D6EA7B5D6EF0}" srcOrd="10" destOrd="0" presId="urn:microsoft.com/office/officeart/2018/2/layout/IconCircleList"/>
    <dgm:cxn modelId="{ADE40128-B09B-485D-BC4D-6E4FC75932AF}" type="presParOf" srcId="{0A23ECD7-1C68-42C0-9397-D6EA7B5D6EF0}" destId="{2D1C8B50-C6E9-4721-807A-757FB5F251DC}" srcOrd="0" destOrd="0" presId="urn:microsoft.com/office/officeart/2018/2/layout/IconCircleList"/>
    <dgm:cxn modelId="{A1C3E6B4-9BE5-4ECA-9D88-7DA60FD55DCA}" type="presParOf" srcId="{0A23ECD7-1C68-42C0-9397-D6EA7B5D6EF0}" destId="{F6138F8D-691B-41C3-8633-FDAB13E99606}" srcOrd="1" destOrd="0" presId="urn:microsoft.com/office/officeart/2018/2/layout/IconCircleList"/>
    <dgm:cxn modelId="{D5F40599-93E3-46E5-B2D1-BEACDE52DE15}" type="presParOf" srcId="{0A23ECD7-1C68-42C0-9397-D6EA7B5D6EF0}" destId="{F6EA067D-864C-4CBA-B8C3-D77A3C5AA1FA}" srcOrd="2" destOrd="0" presId="urn:microsoft.com/office/officeart/2018/2/layout/IconCircleList"/>
    <dgm:cxn modelId="{E9B759D4-7BED-408C-BA24-97524719265F}" type="presParOf" srcId="{0A23ECD7-1C68-42C0-9397-D6EA7B5D6EF0}" destId="{469664BB-7ECF-465A-9DD6-4BE18D9725B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457EC7-F445-41A3-8090-B2DF61C1182C}"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FB56788-2838-47D0-88DE-8D93C5DEB828}">
      <dgm:prSet phldr="0"/>
      <dgm:spPr/>
      <dgm:t>
        <a:bodyPr/>
        <a:lstStyle/>
        <a:p>
          <a:pPr>
            <a:lnSpc>
              <a:spcPct val="100000"/>
            </a:lnSpc>
            <a:defRPr b="1"/>
          </a:pPr>
          <a:r>
            <a:rPr lang="en-US">
              <a:latin typeface="Calibri Light" panose="020F0302020204030204"/>
            </a:rPr>
            <a:t>Data Integration</a:t>
          </a:r>
          <a:endParaRPr lang="en-US"/>
        </a:p>
      </dgm:t>
    </dgm:pt>
    <dgm:pt modelId="{53D50134-465E-43CD-BCC5-30929B9302FA}" type="parTrans" cxnId="{59A124A9-36EB-4EE3-8DD2-026CF13D7F28}">
      <dgm:prSet/>
      <dgm:spPr/>
    </dgm:pt>
    <dgm:pt modelId="{EF9BDC1D-CF72-425A-A577-10F6AB3F32C9}" type="sibTrans" cxnId="{59A124A9-36EB-4EE3-8DD2-026CF13D7F28}">
      <dgm:prSet/>
      <dgm:spPr/>
    </dgm:pt>
    <dgm:pt modelId="{6F3BDD17-56A0-4384-93F8-C98A2C839B9A}">
      <dgm:prSet phldr="0"/>
      <dgm:spPr/>
      <dgm:t>
        <a:bodyPr/>
        <a:lstStyle/>
        <a:p>
          <a:pPr>
            <a:lnSpc>
              <a:spcPct val="100000"/>
            </a:lnSpc>
          </a:pPr>
          <a:r>
            <a:rPr lang="en-US">
              <a:latin typeface="Calibri Light" panose="020F0302020204030204"/>
            </a:rPr>
            <a:t>Gain more insights using Talend</a:t>
          </a:r>
          <a:endParaRPr lang="en-US"/>
        </a:p>
      </dgm:t>
    </dgm:pt>
    <dgm:pt modelId="{EBC29CE8-83AB-4F31-AFB7-434A3EB34D83}" type="parTrans" cxnId="{849B23E5-DF2B-4E62-8D5F-80C46B106B28}">
      <dgm:prSet/>
      <dgm:spPr/>
    </dgm:pt>
    <dgm:pt modelId="{AF0A3563-743E-46A1-9CBE-922B01D28AFC}" type="sibTrans" cxnId="{849B23E5-DF2B-4E62-8D5F-80C46B106B28}">
      <dgm:prSet/>
      <dgm:spPr/>
    </dgm:pt>
    <dgm:pt modelId="{734BA5E7-D410-46B1-B635-EC3BB766C8EA}">
      <dgm:prSet phldr="0"/>
      <dgm:spPr/>
      <dgm:t>
        <a:bodyPr/>
        <a:lstStyle/>
        <a:p>
          <a:pPr>
            <a:lnSpc>
              <a:spcPct val="100000"/>
            </a:lnSpc>
            <a:defRPr b="1"/>
          </a:pPr>
          <a:r>
            <a:rPr lang="en-US">
              <a:latin typeface="Calibri Light" panose="020F0302020204030204"/>
            </a:rPr>
            <a:t>Data Deployment</a:t>
          </a:r>
          <a:endParaRPr lang="en-US"/>
        </a:p>
      </dgm:t>
    </dgm:pt>
    <dgm:pt modelId="{95866672-9E73-43DA-B905-082D098D1AE1}" type="parTrans" cxnId="{C37FD944-4007-43A4-9053-91DD6E4D40BF}">
      <dgm:prSet/>
      <dgm:spPr/>
    </dgm:pt>
    <dgm:pt modelId="{66530CA9-7961-4A3B-96E9-A129CE27BB4C}" type="sibTrans" cxnId="{C37FD944-4007-43A4-9053-91DD6E4D40BF}">
      <dgm:prSet/>
      <dgm:spPr/>
    </dgm:pt>
    <dgm:pt modelId="{28DCFC5C-0D00-4064-879A-A18E6D3686D4}">
      <dgm:prSet phldr="0"/>
      <dgm:spPr/>
      <dgm:t>
        <a:bodyPr/>
        <a:lstStyle/>
        <a:p>
          <a:pPr>
            <a:lnSpc>
              <a:spcPct val="100000"/>
            </a:lnSpc>
          </a:pPr>
          <a:r>
            <a:rPr lang="en-US">
              <a:latin typeface="Calibri Light" panose="020F0302020204030204"/>
            </a:rPr>
            <a:t>Use MongoDB Atlas for data deployment in Cloud</a:t>
          </a:r>
          <a:endParaRPr lang="en-US"/>
        </a:p>
      </dgm:t>
    </dgm:pt>
    <dgm:pt modelId="{BA5829BE-2918-4CDB-8014-74A5F02DCE6B}" type="parTrans" cxnId="{570B02AD-9D59-4206-B834-0DBD274D6470}">
      <dgm:prSet/>
      <dgm:spPr/>
    </dgm:pt>
    <dgm:pt modelId="{E5980059-F82B-4B99-A058-F1781661EF66}" type="sibTrans" cxnId="{570B02AD-9D59-4206-B834-0DBD274D6470}">
      <dgm:prSet/>
      <dgm:spPr/>
    </dgm:pt>
    <dgm:pt modelId="{847BD550-163B-41AC-9678-AC49BB79F844}" type="pres">
      <dgm:prSet presAssocID="{79457EC7-F445-41A3-8090-B2DF61C1182C}" presName="root" presStyleCnt="0">
        <dgm:presLayoutVars>
          <dgm:dir/>
          <dgm:resizeHandles val="exact"/>
        </dgm:presLayoutVars>
      </dgm:prSet>
      <dgm:spPr/>
    </dgm:pt>
    <dgm:pt modelId="{913119F9-377C-43EB-BD5C-623B07EC5276}" type="pres">
      <dgm:prSet presAssocID="{BFB56788-2838-47D0-88DE-8D93C5DEB828}" presName="compNode" presStyleCnt="0"/>
      <dgm:spPr/>
    </dgm:pt>
    <dgm:pt modelId="{28BD498E-A115-4271-BAA2-87013FBF8E2F}" type="pres">
      <dgm:prSet presAssocID="{BFB56788-2838-47D0-88DE-8D93C5DEB8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4C45BF5-DFAB-4C9F-B990-54777B9AA3DF}" type="pres">
      <dgm:prSet presAssocID="{BFB56788-2838-47D0-88DE-8D93C5DEB828}" presName="iconSpace" presStyleCnt="0"/>
      <dgm:spPr/>
    </dgm:pt>
    <dgm:pt modelId="{2FB94599-D76C-4D0B-8AC1-535BF72147C1}" type="pres">
      <dgm:prSet presAssocID="{BFB56788-2838-47D0-88DE-8D93C5DEB828}" presName="parTx" presStyleLbl="revTx" presStyleIdx="0" presStyleCnt="4">
        <dgm:presLayoutVars>
          <dgm:chMax val="0"/>
          <dgm:chPref val="0"/>
        </dgm:presLayoutVars>
      </dgm:prSet>
      <dgm:spPr/>
    </dgm:pt>
    <dgm:pt modelId="{93CD52A9-09F7-4C47-9C4F-A5DC20FBBBFC}" type="pres">
      <dgm:prSet presAssocID="{BFB56788-2838-47D0-88DE-8D93C5DEB828}" presName="txSpace" presStyleCnt="0"/>
      <dgm:spPr/>
    </dgm:pt>
    <dgm:pt modelId="{46C09141-D4B5-4A06-B97C-050941BD6529}" type="pres">
      <dgm:prSet presAssocID="{BFB56788-2838-47D0-88DE-8D93C5DEB828}" presName="desTx" presStyleLbl="revTx" presStyleIdx="1" presStyleCnt="4">
        <dgm:presLayoutVars/>
      </dgm:prSet>
      <dgm:spPr/>
    </dgm:pt>
    <dgm:pt modelId="{B501D39C-9EEB-4899-A097-FFD9DF34708E}" type="pres">
      <dgm:prSet presAssocID="{EF9BDC1D-CF72-425A-A577-10F6AB3F32C9}" presName="sibTrans" presStyleCnt="0"/>
      <dgm:spPr/>
    </dgm:pt>
    <dgm:pt modelId="{5AC88780-4C3E-4D9F-B324-CE014C1DFEDF}" type="pres">
      <dgm:prSet presAssocID="{734BA5E7-D410-46B1-B635-EC3BB766C8EA}" presName="compNode" presStyleCnt="0"/>
      <dgm:spPr/>
    </dgm:pt>
    <dgm:pt modelId="{D9AED4FD-9A1C-48A9-AAE5-2FC1F36A2457}" type="pres">
      <dgm:prSet presAssocID="{734BA5E7-D410-46B1-B635-EC3BB766C8E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ACCAEFB-6EDA-4796-A0AE-C889231FE530}" type="pres">
      <dgm:prSet presAssocID="{734BA5E7-D410-46B1-B635-EC3BB766C8EA}" presName="iconSpace" presStyleCnt="0"/>
      <dgm:spPr/>
    </dgm:pt>
    <dgm:pt modelId="{9077DEDC-9519-44BA-939B-7BD743EB8F03}" type="pres">
      <dgm:prSet presAssocID="{734BA5E7-D410-46B1-B635-EC3BB766C8EA}" presName="parTx" presStyleLbl="revTx" presStyleIdx="2" presStyleCnt="4">
        <dgm:presLayoutVars>
          <dgm:chMax val="0"/>
          <dgm:chPref val="0"/>
        </dgm:presLayoutVars>
      </dgm:prSet>
      <dgm:spPr/>
    </dgm:pt>
    <dgm:pt modelId="{7BE5BFD5-3DD2-4198-8A08-5519C937E76D}" type="pres">
      <dgm:prSet presAssocID="{734BA5E7-D410-46B1-B635-EC3BB766C8EA}" presName="txSpace" presStyleCnt="0"/>
      <dgm:spPr/>
    </dgm:pt>
    <dgm:pt modelId="{842EF511-16CE-4CD0-ABDA-64F7F35D9A05}" type="pres">
      <dgm:prSet presAssocID="{734BA5E7-D410-46B1-B635-EC3BB766C8EA}" presName="desTx" presStyleLbl="revTx" presStyleIdx="3" presStyleCnt="4">
        <dgm:presLayoutVars/>
      </dgm:prSet>
      <dgm:spPr/>
    </dgm:pt>
  </dgm:ptLst>
  <dgm:cxnLst>
    <dgm:cxn modelId="{C37FD944-4007-43A4-9053-91DD6E4D40BF}" srcId="{79457EC7-F445-41A3-8090-B2DF61C1182C}" destId="{734BA5E7-D410-46B1-B635-EC3BB766C8EA}" srcOrd="1" destOrd="0" parTransId="{95866672-9E73-43DA-B905-082D098D1AE1}" sibTransId="{66530CA9-7961-4A3B-96E9-A129CE27BB4C}"/>
    <dgm:cxn modelId="{3D572275-49D4-4154-B9D6-C7E58132773A}" type="presOf" srcId="{79457EC7-F445-41A3-8090-B2DF61C1182C}" destId="{847BD550-163B-41AC-9678-AC49BB79F844}" srcOrd="0" destOrd="0" presId="urn:microsoft.com/office/officeart/2018/5/layout/CenteredIconLabelDescriptionList"/>
    <dgm:cxn modelId="{6DF01A84-0E37-4B3F-B3D5-A1977FD019EE}" type="presOf" srcId="{BFB56788-2838-47D0-88DE-8D93C5DEB828}" destId="{2FB94599-D76C-4D0B-8AC1-535BF72147C1}" srcOrd="0" destOrd="0" presId="urn:microsoft.com/office/officeart/2018/5/layout/CenteredIconLabelDescriptionList"/>
    <dgm:cxn modelId="{357BDB98-0A42-4CFE-B9E2-FD34A1D9BAF3}" type="presOf" srcId="{28DCFC5C-0D00-4064-879A-A18E6D3686D4}" destId="{842EF511-16CE-4CD0-ABDA-64F7F35D9A05}" srcOrd="0" destOrd="0" presId="urn:microsoft.com/office/officeart/2018/5/layout/CenteredIconLabelDescriptionList"/>
    <dgm:cxn modelId="{49F3E2A8-8FE7-43EB-BBEE-535D5B291643}" type="presOf" srcId="{734BA5E7-D410-46B1-B635-EC3BB766C8EA}" destId="{9077DEDC-9519-44BA-939B-7BD743EB8F03}" srcOrd="0" destOrd="0" presId="urn:microsoft.com/office/officeart/2018/5/layout/CenteredIconLabelDescriptionList"/>
    <dgm:cxn modelId="{59A124A9-36EB-4EE3-8DD2-026CF13D7F28}" srcId="{79457EC7-F445-41A3-8090-B2DF61C1182C}" destId="{BFB56788-2838-47D0-88DE-8D93C5DEB828}" srcOrd="0" destOrd="0" parTransId="{53D50134-465E-43CD-BCC5-30929B9302FA}" sibTransId="{EF9BDC1D-CF72-425A-A577-10F6AB3F32C9}"/>
    <dgm:cxn modelId="{570B02AD-9D59-4206-B834-0DBD274D6470}" srcId="{734BA5E7-D410-46B1-B635-EC3BB766C8EA}" destId="{28DCFC5C-0D00-4064-879A-A18E6D3686D4}" srcOrd="0" destOrd="0" parTransId="{BA5829BE-2918-4CDB-8014-74A5F02DCE6B}" sibTransId="{E5980059-F82B-4B99-A058-F1781661EF66}"/>
    <dgm:cxn modelId="{6ECE05C3-1D7B-4B7A-9819-C032F3BC8A9C}" type="presOf" srcId="{6F3BDD17-56A0-4384-93F8-C98A2C839B9A}" destId="{46C09141-D4B5-4A06-B97C-050941BD6529}" srcOrd="0" destOrd="0" presId="urn:microsoft.com/office/officeart/2018/5/layout/CenteredIconLabelDescriptionList"/>
    <dgm:cxn modelId="{849B23E5-DF2B-4E62-8D5F-80C46B106B28}" srcId="{BFB56788-2838-47D0-88DE-8D93C5DEB828}" destId="{6F3BDD17-56A0-4384-93F8-C98A2C839B9A}" srcOrd="0" destOrd="0" parTransId="{EBC29CE8-83AB-4F31-AFB7-434A3EB34D83}" sibTransId="{AF0A3563-743E-46A1-9CBE-922B01D28AFC}"/>
    <dgm:cxn modelId="{E8B87684-EF12-4F19-855B-54C38F60F995}" type="presParOf" srcId="{847BD550-163B-41AC-9678-AC49BB79F844}" destId="{913119F9-377C-43EB-BD5C-623B07EC5276}" srcOrd="0" destOrd="0" presId="urn:microsoft.com/office/officeart/2018/5/layout/CenteredIconLabelDescriptionList"/>
    <dgm:cxn modelId="{EF4098E2-CEA5-4A1C-B8C7-653D02997266}" type="presParOf" srcId="{913119F9-377C-43EB-BD5C-623B07EC5276}" destId="{28BD498E-A115-4271-BAA2-87013FBF8E2F}" srcOrd="0" destOrd="0" presId="urn:microsoft.com/office/officeart/2018/5/layout/CenteredIconLabelDescriptionList"/>
    <dgm:cxn modelId="{28CAECFC-FDCA-4FE7-994E-C4ABCE168349}" type="presParOf" srcId="{913119F9-377C-43EB-BD5C-623B07EC5276}" destId="{04C45BF5-DFAB-4C9F-B990-54777B9AA3DF}" srcOrd="1" destOrd="0" presId="urn:microsoft.com/office/officeart/2018/5/layout/CenteredIconLabelDescriptionList"/>
    <dgm:cxn modelId="{D79DE61F-11E0-46EF-8F35-8A79933A8641}" type="presParOf" srcId="{913119F9-377C-43EB-BD5C-623B07EC5276}" destId="{2FB94599-D76C-4D0B-8AC1-535BF72147C1}" srcOrd="2" destOrd="0" presId="urn:microsoft.com/office/officeart/2018/5/layout/CenteredIconLabelDescriptionList"/>
    <dgm:cxn modelId="{D3FF4564-90F0-4E4F-B41E-6F44880A1BB2}" type="presParOf" srcId="{913119F9-377C-43EB-BD5C-623B07EC5276}" destId="{93CD52A9-09F7-4C47-9C4F-A5DC20FBBBFC}" srcOrd="3" destOrd="0" presId="urn:microsoft.com/office/officeart/2018/5/layout/CenteredIconLabelDescriptionList"/>
    <dgm:cxn modelId="{8BF37FC2-F3C8-4676-A6A3-71F5ECA04678}" type="presParOf" srcId="{913119F9-377C-43EB-BD5C-623B07EC5276}" destId="{46C09141-D4B5-4A06-B97C-050941BD6529}" srcOrd="4" destOrd="0" presId="urn:microsoft.com/office/officeart/2018/5/layout/CenteredIconLabelDescriptionList"/>
    <dgm:cxn modelId="{7443D3BF-63CB-4EBE-8110-49D460D71A5C}" type="presParOf" srcId="{847BD550-163B-41AC-9678-AC49BB79F844}" destId="{B501D39C-9EEB-4899-A097-FFD9DF34708E}" srcOrd="1" destOrd="0" presId="urn:microsoft.com/office/officeart/2018/5/layout/CenteredIconLabelDescriptionList"/>
    <dgm:cxn modelId="{80E30A28-99A2-4750-8909-5CFA6B81B0E7}" type="presParOf" srcId="{847BD550-163B-41AC-9678-AC49BB79F844}" destId="{5AC88780-4C3E-4D9F-B324-CE014C1DFEDF}" srcOrd="2" destOrd="0" presId="urn:microsoft.com/office/officeart/2018/5/layout/CenteredIconLabelDescriptionList"/>
    <dgm:cxn modelId="{FDA8C7E0-F46F-4454-9D64-7ACA03C70379}" type="presParOf" srcId="{5AC88780-4C3E-4D9F-B324-CE014C1DFEDF}" destId="{D9AED4FD-9A1C-48A9-AAE5-2FC1F36A2457}" srcOrd="0" destOrd="0" presId="urn:microsoft.com/office/officeart/2018/5/layout/CenteredIconLabelDescriptionList"/>
    <dgm:cxn modelId="{CF7F8B2A-73F4-4147-A1D2-B12D66F8F95D}" type="presParOf" srcId="{5AC88780-4C3E-4D9F-B324-CE014C1DFEDF}" destId="{2ACCAEFB-6EDA-4796-A0AE-C889231FE530}" srcOrd="1" destOrd="0" presId="urn:microsoft.com/office/officeart/2018/5/layout/CenteredIconLabelDescriptionList"/>
    <dgm:cxn modelId="{F3630440-73FD-453C-9907-178C54072704}" type="presParOf" srcId="{5AC88780-4C3E-4D9F-B324-CE014C1DFEDF}" destId="{9077DEDC-9519-44BA-939B-7BD743EB8F03}" srcOrd="2" destOrd="0" presId="urn:microsoft.com/office/officeart/2018/5/layout/CenteredIconLabelDescriptionList"/>
    <dgm:cxn modelId="{786AC543-8EF9-456C-AC18-350AAF7D6511}" type="presParOf" srcId="{5AC88780-4C3E-4D9F-B324-CE014C1DFEDF}" destId="{7BE5BFD5-3DD2-4198-8A08-5519C937E76D}" srcOrd="3" destOrd="0" presId="urn:microsoft.com/office/officeart/2018/5/layout/CenteredIconLabelDescriptionList"/>
    <dgm:cxn modelId="{27B2F4C5-43E2-44D4-8B72-A96974BEB5B6}" type="presParOf" srcId="{5AC88780-4C3E-4D9F-B324-CE014C1DFEDF}" destId="{842EF511-16CE-4CD0-ABDA-64F7F35D9A0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7F0D31-69D7-42A7-B720-9658EE1D94EE}" type="doc">
      <dgm:prSet loTypeId="urn:microsoft.com/office/officeart/2005/8/layout/vList2" loCatId="list" qsTypeId="urn:microsoft.com/office/officeart/2005/8/quickstyle/simple1" qsCatId="simple" csTypeId="urn:microsoft.com/office/officeart/2005/8/colors/accent6_3" csCatId="accent6"/>
      <dgm:spPr/>
      <dgm:t>
        <a:bodyPr/>
        <a:lstStyle/>
        <a:p>
          <a:endParaRPr lang="en-US"/>
        </a:p>
      </dgm:t>
    </dgm:pt>
    <dgm:pt modelId="{6255A1DC-43EC-4DB7-ABEC-1955F46D36E1}">
      <dgm:prSet/>
      <dgm:spPr/>
      <dgm:t>
        <a:bodyPr/>
        <a:lstStyle/>
        <a:p>
          <a:r>
            <a:rPr lang="en-US"/>
            <a:t>We chose this segment because we want to help customers who are in the old age group, are married, and are low risk takers. </a:t>
          </a:r>
        </a:p>
      </dgm:t>
    </dgm:pt>
    <dgm:pt modelId="{EAA8F216-2577-4837-83BF-D705B226F104}" type="parTrans" cxnId="{18EB9C03-211E-4DAC-8C03-7634547CE93D}">
      <dgm:prSet/>
      <dgm:spPr/>
      <dgm:t>
        <a:bodyPr/>
        <a:lstStyle/>
        <a:p>
          <a:endParaRPr lang="en-US"/>
        </a:p>
      </dgm:t>
    </dgm:pt>
    <dgm:pt modelId="{B2E5B72C-21CD-4B62-A16F-A075FC8B4CB1}" type="sibTrans" cxnId="{18EB9C03-211E-4DAC-8C03-7634547CE93D}">
      <dgm:prSet/>
      <dgm:spPr/>
      <dgm:t>
        <a:bodyPr/>
        <a:lstStyle/>
        <a:p>
          <a:endParaRPr lang="en-US"/>
        </a:p>
      </dgm:t>
    </dgm:pt>
    <dgm:pt modelId="{158DAD19-4F77-45F7-BCD2-A84AD621B783}">
      <dgm:prSet/>
      <dgm:spPr/>
      <dgm:t>
        <a:bodyPr/>
        <a:lstStyle/>
        <a:p>
          <a:r>
            <a:rPr lang="en-US"/>
            <a:t>We know that these customers have different needs and preferences than other customers who are in the old age group but are either single or high risk takers. </a:t>
          </a:r>
        </a:p>
      </dgm:t>
    </dgm:pt>
    <dgm:pt modelId="{717B3B88-F713-452C-A5BF-D7FE6B94EA0C}" type="parTrans" cxnId="{F08B5D02-C997-4290-8C0C-385E10D88057}">
      <dgm:prSet/>
      <dgm:spPr/>
      <dgm:t>
        <a:bodyPr/>
        <a:lstStyle/>
        <a:p>
          <a:endParaRPr lang="en-US"/>
        </a:p>
      </dgm:t>
    </dgm:pt>
    <dgm:pt modelId="{FA30CBF4-E117-42C5-A069-B84555BEB754}" type="sibTrans" cxnId="{F08B5D02-C997-4290-8C0C-385E10D88057}">
      <dgm:prSet/>
      <dgm:spPr/>
      <dgm:t>
        <a:bodyPr/>
        <a:lstStyle/>
        <a:p>
          <a:endParaRPr lang="en-US"/>
        </a:p>
      </dgm:t>
    </dgm:pt>
    <dgm:pt modelId="{0742518F-1004-4045-AD42-CB6FBF5D66A7}">
      <dgm:prSet/>
      <dgm:spPr/>
      <dgm:t>
        <a:bodyPr/>
        <a:lstStyle/>
        <a:p>
          <a:r>
            <a:rPr lang="en-US"/>
            <a:t>We want to offer these customers solutions that can help them enjoy their retirement years while preserving their capital and minimizing their losses.</a:t>
          </a:r>
        </a:p>
      </dgm:t>
    </dgm:pt>
    <dgm:pt modelId="{D584DB7E-0562-4570-BC1E-BC8B7036EDD2}" type="parTrans" cxnId="{A16DE313-7649-4E31-B1D4-EB8F991F512D}">
      <dgm:prSet/>
      <dgm:spPr/>
      <dgm:t>
        <a:bodyPr/>
        <a:lstStyle/>
        <a:p>
          <a:endParaRPr lang="en-US"/>
        </a:p>
      </dgm:t>
    </dgm:pt>
    <dgm:pt modelId="{0598043D-7011-4EDB-8026-1ADEC3FEAF90}" type="sibTrans" cxnId="{A16DE313-7649-4E31-B1D4-EB8F991F512D}">
      <dgm:prSet/>
      <dgm:spPr/>
      <dgm:t>
        <a:bodyPr/>
        <a:lstStyle/>
        <a:p>
          <a:endParaRPr lang="en-US"/>
        </a:p>
      </dgm:t>
    </dgm:pt>
    <dgm:pt modelId="{ADB63F2F-128D-48A5-9154-6B6388E957D5}" type="pres">
      <dgm:prSet presAssocID="{607F0D31-69D7-42A7-B720-9658EE1D94EE}" presName="linear" presStyleCnt="0">
        <dgm:presLayoutVars>
          <dgm:animLvl val="lvl"/>
          <dgm:resizeHandles val="exact"/>
        </dgm:presLayoutVars>
      </dgm:prSet>
      <dgm:spPr/>
    </dgm:pt>
    <dgm:pt modelId="{70F2A26A-79FC-45D2-9D3D-23C479A88C93}" type="pres">
      <dgm:prSet presAssocID="{6255A1DC-43EC-4DB7-ABEC-1955F46D36E1}" presName="parentText" presStyleLbl="node1" presStyleIdx="0" presStyleCnt="3">
        <dgm:presLayoutVars>
          <dgm:chMax val="0"/>
          <dgm:bulletEnabled val="1"/>
        </dgm:presLayoutVars>
      </dgm:prSet>
      <dgm:spPr/>
    </dgm:pt>
    <dgm:pt modelId="{9F5F74DF-A549-4427-946B-CE91A26FBEC5}" type="pres">
      <dgm:prSet presAssocID="{B2E5B72C-21CD-4B62-A16F-A075FC8B4CB1}" presName="spacer" presStyleCnt="0"/>
      <dgm:spPr/>
    </dgm:pt>
    <dgm:pt modelId="{CBC20EAB-2102-4F31-B9B0-BEA78C8D1FF6}" type="pres">
      <dgm:prSet presAssocID="{158DAD19-4F77-45F7-BCD2-A84AD621B783}" presName="parentText" presStyleLbl="node1" presStyleIdx="1" presStyleCnt="3">
        <dgm:presLayoutVars>
          <dgm:chMax val="0"/>
          <dgm:bulletEnabled val="1"/>
        </dgm:presLayoutVars>
      </dgm:prSet>
      <dgm:spPr/>
    </dgm:pt>
    <dgm:pt modelId="{4E01C4A9-D110-4640-B8F3-11F17404A690}" type="pres">
      <dgm:prSet presAssocID="{FA30CBF4-E117-42C5-A069-B84555BEB754}" presName="spacer" presStyleCnt="0"/>
      <dgm:spPr/>
    </dgm:pt>
    <dgm:pt modelId="{9351F356-D3F3-4F99-8D52-5516D479DA8E}" type="pres">
      <dgm:prSet presAssocID="{0742518F-1004-4045-AD42-CB6FBF5D66A7}" presName="parentText" presStyleLbl="node1" presStyleIdx="2" presStyleCnt="3">
        <dgm:presLayoutVars>
          <dgm:chMax val="0"/>
          <dgm:bulletEnabled val="1"/>
        </dgm:presLayoutVars>
      </dgm:prSet>
      <dgm:spPr/>
    </dgm:pt>
  </dgm:ptLst>
  <dgm:cxnLst>
    <dgm:cxn modelId="{F08B5D02-C997-4290-8C0C-385E10D88057}" srcId="{607F0D31-69D7-42A7-B720-9658EE1D94EE}" destId="{158DAD19-4F77-45F7-BCD2-A84AD621B783}" srcOrd="1" destOrd="0" parTransId="{717B3B88-F713-452C-A5BF-D7FE6B94EA0C}" sibTransId="{FA30CBF4-E117-42C5-A069-B84555BEB754}"/>
    <dgm:cxn modelId="{18EB9C03-211E-4DAC-8C03-7634547CE93D}" srcId="{607F0D31-69D7-42A7-B720-9658EE1D94EE}" destId="{6255A1DC-43EC-4DB7-ABEC-1955F46D36E1}" srcOrd="0" destOrd="0" parTransId="{EAA8F216-2577-4837-83BF-D705B226F104}" sibTransId="{B2E5B72C-21CD-4B62-A16F-A075FC8B4CB1}"/>
    <dgm:cxn modelId="{A16DE313-7649-4E31-B1D4-EB8F991F512D}" srcId="{607F0D31-69D7-42A7-B720-9658EE1D94EE}" destId="{0742518F-1004-4045-AD42-CB6FBF5D66A7}" srcOrd="2" destOrd="0" parTransId="{D584DB7E-0562-4570-BC1E-BC8B7036EDD2}" sibTransId="{0598043D-7011-4EDB-8026-1ADEC3FEAF90}"/>
    <dgm:cxn modelId="{43927D3E-7630-49B0-BC17-33E6318213F7}" type="presOf" srcId="{158DAD19-4F77-45F7-BCD2-A84AD621B783}" destId="{CBC20EAB-2102-4F31-B9B0-BEA78C8D1FF6}" srcOrd="0" destOrd="0" presId="urn:microsoft.com/office/officeart/2005/8/layout/vList2"/>
    <dgm:cxn modelId="{37AB516D-E3A2-484A-AC77-A1F87D569862}" type="presOf" srcId="{607F0D31-69D7-42A7-B720-9658EE1D94EE}" destId="{ADB63F2F-128D-48A5-9154-6B6388E957D5}" srcOrd="0" destOrd="0" presId="urn:microsoft.com/office/officeart/2005/8/layout/vList2"/>
    <dgm:cxn modelId="{BE22FAA1-8E46-4E78-8278-3AF0C6A35A44}" type="presOf" srcId="{6255A1DC-43EC-4DB7-ABEC-1955F46D36E1}" destId="{70F2A26A-79FC-45D2-9D3D-23C479A88C93}" srcOrd="0" destOrd="0" presId="urn:microsoft.com/office/officeart/2005/8/layout/vList2"/>
    <dgm:cxn modelId="{FCC638A5-6E24-4C23-A692-B858EEB67B96}" type="presOf" srcId="{0742518F-1004-4045-AD42-CB6FBF5D66A7}" destId="{9351F356-D3F3-4F99-8D52-5516D479DA8E}" srcOrd="0" destOrd="0" presId="urn:microsoft.com/office/officeart/2005/8/layout/vList2"/>
    <dgm:cxn modelId="{ABB06DE7-F4F6-4E45-9BD8-F76A7A2FA94C}" type="presParOf" srcId="{ADB63F2F-128D-48A5-9154-6B6388E957D5}" destId="{70F2A26A-79FC-45D2-9D3D-23C479A88C93}" srcOrd="0" destOrd="0" presId="urn:microsoft.com/office/officeart/2005/8/layout/vList2"/>
    <dgm:cxn modelId="{24B10902-ACD2-4F67-B229-42B646DBDBDC}" type="presParOf" srcId="{ADB63F2F-128D-48A5-9154-6B6388E957D5}" destId="{9F5F74DF-A549-4427-946B-CE91A26FBEC5}" srcOrd="1" destOrd="0" presId="urn:microsoft.com/office/officeart/2005/8/layout/vList2"/>
    <dgm:cxn modelId="{7018FFF0-14AE-4B92-8985-E3F916D9C7F3}" type="presParOf" srcId="{ADB63F2F-128D-48A5-9154-6B6388E957D5}" destId="{CBC20EAB-2102-4F31-B9B0-BEA78C8D1FF6}" srcOrd="2" destOrd="0" presId="urn:microsoft.com/office/officeart/2005/8/layout/vList2"/>
    <dgm:cxn modelId="{527E459E-AD4E-471C-A7E5-E4516A840565}" type="presParOf" srcId="{ADB63F2F-128D-48A5-9154-6B6388E957D5}" destId="{4E01C4A9-D110-4640-B8F3-11F17404A690}" srcOrd="3" destOrd="0" presId="urn:microsoft.com/office/officeart/2005/8/layout/vList2"/>
    <dgm:cxn modelId="{E56A9402-47E3-4723-AF98-7565D766C2A4}" type="presParOf" srcId="{ADB63F2F-128D-48A5-9154-6B6388E957D5}" destId="{9351F356-D3F3-4F99-8D52-5516D479DA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32CA7D-AC97-49FD-807F-07FA16475E8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B865F41-9553-4ACE-890B-817BA3BA033B}">
      <dgm:prSet/>
      <dgm:spPr/>
      <dgm:t>
        <a:bodyPr/>
        <a:lstStyle/>
        <a:p>
          <a:r>
            <a:rPr lang="en-US"/>
            <a:t>We chose this segment because we want to help females who have less number of dependents. </a:t>
          </a:r>
        </a:p>
      </dgm:t>
    </dgm:pt>
    <dgm:pt modelId="{C8FE2C8E-DE17-46ED-97C6-B9819855D188}" type="parTrans" cxnId="{ACCAAE74-8D34-4214-B511-FE5C8CB9A62A}">
      <dgm:prSet/>
      <dgm:spPr/>
      <dgm:t>
        <a:bodyPr/>
        <a:lstStyle/>
        <a:p>
          <a:endParaRPr lang="en-US"/>
        </a:p>
      </dgm:t>
    </dgm:pt>
    <dgm:pt modelId="{EFB7584F-BF4D-46B2-A4A7-8D2D7E95F9F6}" type="sibTrans" cxnId="{ACCAAE74-8D34-4214-B511-FE5C8CB9A62A}">
      <dgm:prSet/>
      <dgm:spPr/>
      <dgm:t>
        <a:bodyPr/>
        <a:lstStyle/>
        <a:p>
          <a:endParaRPr lang="en-US"/>
        </a:p>
      </dgm:t>
    </dgm:pt>
    <dgm:pt modelId="{FA52ECC7-7567-4D6F-939A-52450EF743B6}">
      <dgm:prSet/>
      <dgm:spPr/>
      <dgm:t>
        <a:bodyPr/>
        <a:lstStyle/>
        <a:p>
          <a:r>
            <a:rPr lang="en-US"/>
            <a:t>We know that this segment is lesser spoken about which eventually carries lot of groundwork but will eventually open lot of opportunities for us. </a:t>
          </a:r>
        </a:p>
      </dgm:t>
    </dgm:pt>
    <dgm:pt modelId="{E9A68764-88D7-422A-B991-E1B4F5706FBB}" type="parTrans" cxnId="{F27BAD98-5DB3-4F10-8EE0-780E0A3D8958}">
      <dgm:prSet/>
      <dgm:spPr/>
      <dgm:t>
        <a:bodyPr/>
        <a:lstStyle/>
        <a:p>
          <a:endParaRPr lang="en-US"/>
        </a:p>
      </dgm:t>
    </dgm:pt>
    <dgm:pt modelId="{172D6241-C97D-4AEC-8E4B-EC4425C3757A}" type="sibTrans" cxnId="{F27BAD98-5DB3-4F10-8EE0-780E0A3D8958}">
      <dgm:prSet/>
      <dgm:spPr/>
      <dgm:t>
        <a:bodyPr/>
        <a:lstStyle/>
        <a:p>
          <a:endParaRPr lang="en-US"/>
        </a:p>
      </dgm:t>
    </dgm:pt>
    <dgm:pt modelId="{1DD76DF0-B713-40F9-A996-D2AD90C28AD2}">
      <dgm:prSet/>
      <dgm:spPr/>
      <dgm:t>
        <a:bodyPr/>
        <a:lstStyle/>
        <a:p>
          <a:r>
            <a:rPr lang="en-US"/>
            <a:t>We want to offer these customers solutions that can help them achieve their financial goals while empowering them and supporting them .</a:t>
          </a:r>
        </a:p>
      </dgm:t>
    </dgm:pt>
    <dgm:pt modelId="{E5FA51E8-4099-4625-B307-165369776E33}" type="parTrans" cxnId="{A81C0D3E-93EB-4B15-BC17-E2D725AD0EA3}">
      <dgm:prSet/>
      <dgm:spPr/>
      <dgm:t>
        <a:bodyPr/>
        <a:lstStyle/>
        <a:p>
          <a:endParaRPr lang="en-US"/>
        </a:p>
      </dgm:t>
    </dgm:pt>
    <dgm:pt modelId="{C90F962B-3851-47C5-84D2-DAD653BFA45B}" type="sibTrans" cxnId="{A81C0D3E-93EB-4B15-BC17-E2D725AD0EA3}">
      <dgm:prSet/>
      <dgm:spPr/>
      <dgm:t>
        <a:bodyPr/>
        <a:lstStyle/>
        <a:p>
          <a:endParaRPr lang="en-US"/>
        </a:p>
      </dgm:t>
    </dgm:pt>
    <dgm:pt modelId="{501485FC-6095-4CA7-9F43-6CFA828FFAA7}" type="pres">
      <dgm:prSet presAssocID="{6E32CA7D-AC97-49FD-807F-07FA16475E8B}" presName="linear" presStyleCnt="0">
        <dgm:presLayoutVars>
          <dgm:animLvl val="lvl"/>
          <dgm:resizeHandles val="exact"/>
        </dgm:presLayoutVars>
      </dgm:prSet>
      <dgm:spPr/>
    </dgm:pt>
    <dgm:pt modelId="{DB23B33C-BA40-4D84-9E7F-F9606A803B79}" type="pres">
      <dgm:prSet presAssocID="{9B865F41-9553-4ACE-890B-817BA3BA033B}" presName="parentText" presStyleLbl="node1" presStyleIdx="0" presStyleCnt="3">
        <dgm:presLayoutVars>
          <dgm:chMax val="0"/>
          <dgm:bulletEnabled val="1"/>
        </dgm:presLayoutVars>
      </dgm:prSet>
      <dgm:spPr/>
    </dgm:pt>
    <dgm:pt modelId="{378F5172-EEBD-48BD-B300-52E75690D31D}" type="pres">
      <dgm:prSet presAssocID="{EFB7584F-BF4D-46B2-A4A7-8D2D7E95F9F6}" presName="spacer" presStyleCnt="0"/>
      <dgm:spPr/>
    </dgm:pt>
    <dgm:pt modelId="{27B905C6-315D-4867-9EC8-52C4B5FB7366}" type="pres">
      <dgm:prSet presAssocID="{FA52ECC7-7567-4D6F-939A-52450EF743B6}" presName="parentText" presStyleLbl="node1" presStyleIdx="1" presStyleCnt="3">
        <dgm:presLayoutVars>
          <dgm:chMax val="0"/>
          <dgm:bulletEnabled val="1"/>
        </dgm:presLayoutVars>
      </dgm:prSet>
      <dgm:spPr/>
    </dgm:pt>
    <dgm:pt modelId="{77603892-88C5-44B7-9EBF-E2770D247931}" type="pres">
      <dgm:prSet presAssocID="{172D6241-C97D-4AEC-8E4B-EC4425C3757A}" presName="spacer" presStyleCnt="0"/>
      <dgm:spPr/>
    </dgm:pt>
    <dgm:pt modelId="{BC0CB5DD-64E4-4936-B14F-68E7621A991F}" type="pres">
      <dgm:prSet presAssocID="{1DD76DF0-B713-40F9-A996-D2AD90C28AD2}" presName="parentText" presStyleLbl="node1" presStyleIdx="2" presStyleCnt="3">
        <dgm:presLayoutVars>
          <dgm:chMax val="0"/>
          <dgm:bulletEnabled val="1"/>
        </dgm:presLayoutVars>
      </dgm:prSet>
      <dgm:spPr/>
    </dgm:pt>
  </dgm:ptLst>
  <dgm:cxnLst>
    <dgm:cxn modelId="{AB8A543B-53AC-4147-8FFA-DDDE5D56B03D}" type="presOf" srcId="{1DD76DF0-B713-40F9-A996-D2AD90C28AD2}" destId="{BC0CB5DD-64E4-4936-B14F-68E7621A991F}" srcOrd="0" destOrd="0" presId="urn:microsoft.com/office/officeart/2005/8/layout/vList2"/>
    <dgm:cxn modelId="{A81C0D3E-93EB-4B15-BC17-E2D725AD0EA3}" srcId="{6E32CA7D-AC97-49FD-807F-07FA16475E8B}" destId="{1DD76DF0-B713-40F9-A996-D2AD90C28AD2}" srcOrd="2" destOrd="0" parTransId="{E5FA51E8-4099-4625-B307-165369776E33}" sibTransId="{C90F962B-3851-47C5-84D2-DAD653BFA45B}"/>
    <dgm:cxn modelId="{7A7F2C6D-3C1E-4F4C-A529-CAF9E8C9E20C}" type="presOf" srcId="{6E32CA7D-AC97-49FD-807F-07FA16475E8B}" destId="{501485FC-6095-4CA7-9F43-6CFA828FFAA7}" srcOrd="0" destOrd="0" presId="urn:microsoft.com/office/officeart/2005/8/layout/vList2"/>
    <dgm:cxn modelId="{ACCAAE74-8D34-4214-B511-FE5C8CB9A62A}" srcId="{6E32CA7D-AC97-49FD-807F-07FA16475E8B}" destId="{9B865F41-9553-4ACE-890B-817BA3BA033B}" srcOrd="0" destOrd="0" parTransId="{C8FE2C8E-DE17-46ED-97C6-B9819855D188}" sibTransId="{EFB7584F-BF4D-46B2-A4A7-8D2D7E95F9F6}"/>
    <dgm:cxn modelId="{B6426778-35D1-4E00-AE24-4321F7E9B8CA}" type="presOf" srcId="{FA52ECC7-7567-4D6F-939A-52450EF743B6}" destId="{27B905C6-315D-4867-9EC8-52C4B5FB7366}" srcOrd="0" destOrd="0" presId="urn:microsoft.com/office/officeart/2005/8/layout/vList2"/>
    <dgm:cxn modelId="{F27BAD98-5DB3-4F10-8EE0-780E0A3D8958}" srcId="{6E32CA7D-AC97-49FD-807F-07FA16475E8B}" destId="{FA52ECC7-7567-4D6F-939A-52450EF743B6}" srcOrd="1" destOrd="0" parTransId="{E9A68764-88D7-422A-B991-E1B4F5706FBB}" sibTransId="{172D6241-C97D-4AEC-8E4B-EC4425C3757A}"/>
    <dgm:cxn modelId="{B5386FDC-E275-471A-9C27-5EA5A2D667DB}" type="presOf" srcId="{9B865F41-9553-4ACE-890B-817BA3BA033B}" destId="{DB23B33C-BA40-4D84-9E7F-F9606A803B79}" srcOrd="0" destOrd="0" presId="urn:microsoft.com/office/officeart/2005/8/layout/vList2"/>
    <dgm:cxn modelId="{6BE6379D-B4EF-4673-8A97-002F6AA42EB4}" type="presParOf" srcId="{501485FC-6095-4CA7-9F43-6CFA828FFAA7}" destId="{DB23B33C-BA40-4D84-9E7F-F9606A803B79}" srcOrd="0" destOrd="0" presId="urn:microsoft.com/office/officeart/2005/8/layout/vList2"/>
    <dgm:cxn modelId="{4C662D40-9E7B-4956-B788-FB3E18AED290}" type="presParOf" srcId="{501485FC-6095-4CA7-9F43-6CFA828FFAA7}" destId="{378F5172-EEBD-48BD-B300-52E75690D31D}" srcOrd="1" destOrd="0" presId="urn:microsoft.com/office/officeart/2005/8/layout/vList2"/>
    <dgm:cxn modelId="{67383547-E5DF-4182-B3A5-C6857C7F4164}" type="presParOf" srcId="{501485FC-6095-4CA7-9F43-6CFA828FFAA7}" destId="{27B905C6-315D-4867-9EC8-52C4B5FB7366}" srcOrd="2" destOrd="0" presId="urn:microsoft.com/office/officeart/2005/8/layout/vList2"/>
    <dgm:cxn modelId="{DC38263B-5422-4388-B81A-4E0945F2E143}" type="presParOf" srcId="{501485FC-6095-4CA7-9F43-6CFA828FFAA7}" destId="{77603892-88C5-44B7-9EBF-E2770D247931}" srcOrd="3" destOrd="0" presId="urn:microsoft.com/office/officeart/2005/8/layout/vList2"/>
    <dgm:cxn modelId="{ECA65AE9-3973-4EFC-8C77-A461B224451F}" type="presParOf" srcId="{501485FC-6095-4CA7-9F43-6CFA828FFAA7}" destId="{BC0CB5DD-64E4-4936-B14F-68E7621A991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1C8123-0AA7-436B-B75E-7F76D9C925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4D65F1D-E904-46DF-90E9-C4C334A0E504}">
      <dgm:prSet/>
      <dgm:spPr/>
      <dgm:t>
        <a:bodyPr/>
        <a:lstStyle/>
        <a:p>
          <a:r>
            <a:rPr lang="en-US"/>
            <a:t>We chose this segment because we want to help customers who live in areas with maximum asset and population with average to high risk tolerance. </a:t>
          </a:r>
        </a:p>
      </dgm:t>
    </dgm:pt>
    <dgm:pt modelId="{ED552E10-181D-4224-8017-4D4D5CE0F84A}" type="parTrans" cxnId="{1EB55822-4402-438F-9E7E-4A7702E66244}">
      <dgm:prSet/>
      <dgm:spPr/>
      <dgm:t>
        <a:bodyPr/>
        <a:lstStyle/>
        <a:p>
          <a:endParaRPr lang="en-US"/>
        </a:p>
      </dgm:t>
    </dgm:pt>
    <dgm:pt modelId="{B8EA5198-837A-4DD8-AFB2-15F6EB3AD466}" type="sibTrans" cxnId="{1EB55822-4402-438F-9E7E-4A7702E66244}">
      <dgm:prSet/>
      <dgm:spPr/>
      <dgm:t>
        <a:bodyPr/>
        <a:lstStyle/>
        <a:p>
          <a:endParaRPr lang="en-US"/>
        </a:p>
      </dgm:t>
    </dgm:pt>
    <dgm:pt modelId="{4A543F49-B03B-4607-B49A-123C8611F2E8}">
      <dgm:prSet/>
      <dgm:spPr/>
      <dgm:t>
        <a:bodyPr/>
        <a:lstStyle/>
        <a:p>
          <a:r>
            <a:rPr lang="en-US"/>
            <a:t>We know that these customers have different behaviors and preferences than other customers who live in areas with less asset and population or with low risk tolerance. </a:t>
          </a:r>
        </a:p>
      </dgm:t>
    </dgm:pt>
    <dgm:pt modelId="{5C974CF8-4D87-4C3F-BE4B-F7CBDC65D92E}" type="parTrans" cxnId="{4F416679-5C77-48B4-941B-11997EC21BB4}">
      <dgm:prSet/>
      <dgm:spPr/>
      <dgm:t>
        <a:bodyPr/>
        <a:lstStyle/>
        <a:p>
          <a:endParaRPr lang="en-US"/>
        </a:p>
      </dgm:t>
    </dgm:pt>
    <dgm:pt modelId="{0A2B1BF1-3540-4A99-915F-88DAC7CD9647}" type="sibTrans" cxnId="{4F416679-5C77-48B4-941B-11997EC21BB4}">
      <dgm:prSet/>
      <dgm:spPr/>
      <dgm:t>
        <a:bodyPr/>
        <a:lstStyle/>
        <a:p>
          <a:endParaRPr lang="en-US"/>
        </a:p>
      </dgm:t>
    </dgm:pt>
    <dgm:pt modelId="{8AAE14F5-663E-48C4-975D-524B2CC5BAA8}">
      <dgm:prSet/>
      <dgm:spPr/>
      <dgm:t>
        <a:bodyPr/>
        <a:lstStyle/>
        <a:p>
          <a:r>
            <a:rPr lang="en-US"/>
            <a:t>We want to offer these customers premium services and solutions that can help them leverage their wealth and location while diversifying their portfolio and managing their risks.</a:t>
          </a:r>
        </a:p>
      </dgm:t>
    </dgm:pt>
    <dgm:pt modelId="{A12EC50A-E1F9-4A4D-B1F7-530F571E3913}" type="parTrans" cxnId="{C330711A-8F59-4105-8A11-6F628E70B578}">
      <dgm:prSet/>
      <dgm:spPr/>
      <dgm:t>
        <a:bodyPr/>
        <a:lstStyle/>
        <a:p>
          <a:endParaRPr lang="en-US"/>
        </a:p>
      </dgm:t>
    </dgm:pt>
    <dgm:pt modelId="{B84209A1-C33C-46A2-8A09-2D9BAB96AFE8}" type="sibTrans" cxnId="{C330711A-8F59-4105-8A11-6F628E70B578}">
      <dgm:prSet/>
      <dgm:spPr/>
      <dgm:t>
        <a:bodyPr/>
        <a:lstStyle/>
        <a:p>
          <a:endParaRPr lang="en-US"/>
        </a:p>
      </dgm:t>
    </dgm:pt>
    <dgm:pt modelId="{D726D8C3-FBE2-42D0-8B79-0AE98E47DF6C}" type="pres">
      <dgm:prSet presAssocID="{DD1C8123-0AA7-436B-B75E-7F76D9C92553}" presName="linear" presStyleCnt="0">
        <dgm:presLayoutVars>
          <dgm:animLvl val="lvl"/>
          <dgm:resizeHandles val="exact"/>
        </dgm:presLayoutVars>
      </dgm:prSet>
      <dgm:spPr/>
    </dgm:pt>
    <dgm:pt modelId="{4EDFE005-E5DB-4851-B915-EE7DD15A578F}" type="pres">
      <dgm:prSet presAssocID="{E4D65F1D-E904-46DF-90E9-C4C334A0E504}" presName="parentText" presStyleLbl="node1" presStyleIdx="0" presStyleCnt="3">
        <dgm:presLayoutVars>
          <dgm:chMax val="0"/>
          <dgm:bulletEnabled val="1"/>
        </dgm:presLayoutVars>
      </dgm:prSet>
      <dgm:spPr/>
    </dgm:pt>
    <dgm:pt modelId="{7BB719C7-A47E-4634-BF70-128BB93F5BDE}" type="pres">
      <dgm:prSet presAssocID="{B8EA5198-837A-4DD8-AFB2-15F6EB3AD466}" presName="spacer" presStyleCnt="0"/>
      <dgm:spPr/>
    </dgm:pt>
    <dgm:pt modelId="{1096B376-1547-464A-A821-8F0A11009A8A}" type="pres">
      <dgm:prSet presAssocID="{4A543F49-B03B-4607-B49A-123C8611F2E8}" presName="parentText" presStyleLbl="node1" presStyleIdx="1" presStyleCnt="3">
        <dgm:presLayoutVars>
          <dgm:chMax val="0"/>
          <dgm:bulletEnabled val="1"/>
        </dgm:presLayoutVars>
      </dgm:prSet>
      <dgm:spPr/>
    </dgm:pt>
    <dgm:pt modelId="{ABBB7A4D-5E28-46D4-AF65-2A2B77ED3B80}" type="pres">
      <dgm:prSet presAssocID="{0A2B1BF1-3540-4A99-915F-88DAC7CD9647}" presName="spacer" presStyleCnt="0"/>
      <dgm:spPr/>
    </dgm:pt>
    <dgm:pt modelId="{E2D09586-999B-479C-ADEF-6546EF22EC57}" type="pres">
      <dgm:prSet presAssocID="{8AAE14F5-663E-48C4-975D-524B2CC5BAA8}" presName="parentText" presStyleLbl="node1" presStyleIdx="2" presStyleCnt="3">
        <dgm:presLayoutVars>
          <dgm:chMax val="0"/>
          <dgm:bulletEnabled val="1"/>
        </dgm:presLayoutVars>
      </dgm:prSet>
      <dgm:spPr/>
    </dgm:pt>
  </dgm:ptLst>
  <dgm:cxnLst>
    <dgm:cxn modelId="{C330711A-8F59-4105-8A11-6F628E70B578}" srcId="{DD1C8123-0AA7-436B-B75E-7F76D9C92553}" destId="{8AAE14F5-663E-48C4-975D-524B2CC5BAA8}" srcOrd="2" destOrd="0" parTransId="{A12EC50A-E1F9-4A4D-B1F7-530F571E3913}" sibTransId="{B84209A1-C33C-46A2-8A09-2D9BAB96AFE8}"/>
    <dgm:cxn modelId="{D56E9C1F-E8D1-45F1-98C0-DC244251FC7F}" type="presOf" srcId="{E4D65F1D-E904-46DF-90E9-C4C334A0E504}" destId="{4EDFE005-E5DB-4851-B915-EE7DD15A578F}" srcOrd="0" destOrd="0" presId="urn:microsoft.com/office/officeart/2005/8/layout/vList2"/>
    <dgm:cxn modelId="{1EB55822-4402-438F-9E7E-4A7702E66244}" srcId="{DD1C8123-0AA7-436B-B75E-7F76D9C92553}" destId="{E4D65F1D-E904-46DF-90E9-C4C334A0E504}" srcOrd="0" destOrd="0" parTransId="{ED552E10-181D-4224-8017-4D4D5CE0F84A}" sibTransId="{B8EA5198-837A-4DD8-AFB2-15F6EB3AD466}"/>
    <dgm:cxn modelId="{4368A237-EE14-4D68-A12A-7E65F0BF4CD4}" type="presOf" srcId="{8AAE14F5-663E-48C4-975D-524B2CC5BAA8}" destId="{E2D09586-999B-479C-ADEF-6546EF22EC57}" srcOrd="0" destOrd="0" presId="urn:microsoft.com/office/officeart/2005/8/layout/vList2"/>
    <dgm:cxn modelId="{4F416679-5C77-48B4-941B-11997EC21BB4}" srcId="{DD1C8123-0AA7-436B-B75E-7F76D9C92553}" destId="{4A543F49-B03B-4607-B49A-123C8611F2E8}" srcOrd="1" destOrd="0" parTransId="{5C974CF8-4D87-4C3F-BE4B-F7CBDC65D92E}" sibTransId="{0A2B1BF1-3540-4A99-915F-88DAC7CD9647}"/>
    <dgm:cxn modelId="{2902D4D1-8930-4EB6-8058-2099EB50AF13}" type="presOf" srcId="{DD1C8123-0AA7-436B-B75E-7F76D9C92553}" destId="{D726D8C3-FBE2-42D0-8B79-0AE98E47DF6C}" srcOrd="0" destOrd="0" presId="urn:microsoft.com/office/officeart/2005/8/layout/vList2"/>
    <dgm:cxn modelId="{2D442EF9-CD66-4A0A-8AD9-141C9F6F11B3}" type="presOf" srcId="{4A543F49-B03B-4607-B49A-123C8611F2E8}" destId="{1096B376-1547-464A-A821-8F0A11009A8A}" srcOrd="0" destOrd="0" presId="urn:microsoft.com/office/officeart/2005/8/layout/vList2"/>
    <dgm:cxn modelId="{17346B2C-9008-485B-885F-2BDDF28EFAC7}" type="presParOf" srcId="{D726D8C3-FBE2-42D0-8B79-0AE98E47DF6C}" destId="{4EDFE005-E5DB-4851-B915-EE7DD15A578F}" srcOrd="0" destOrd="0" presId="urn:microsoft.com/office/officeart/2005/8/layout/vList2"/>
    <dgm:cxn modelId="{65F1DF11-2BCD-42F9-BA25-D8CC9B0E81BE}" type="presParOf" srcId="{D726D8C3-FBE2-42D0-8B79-0AE98E47DF6C}" destId="{7BB719C7-A47E-4634-BF70-128BB93F5BDE}" srcOrd="1" destOrd="0" presId="urn:microsoft.com/office/officeart/2005/8/layout/vList2"/>
    <dgm:cxn modelId="{18FFC206-76FA-472D-85AC-4B791DD7EF16}" type="presParOf" srcId="{D726D8C3-FBE2-42D0-8B79-0AE98E47DF6C}" destId="{1096B376-1547-464A-A821-8F0A11009A8A}" srcOrd="2" destOrd="0" presId="urn:microsoft.com/office/officeart/2005/8/layout/vList2"/>
    <dgm:cxn modelId="{6278FFC9-ABA1-4979-A40E-FB193802D8E0}" type="presParOf" srcId="{D726D8C3-FBE2-42D0-8B79-0AE98E47DF6C}" destId="{ABBB7A4D-5E28-46D4-AF65-2A2B77ED3B80}" srcOrd="3" destOrd="0" presId="urn:microsoft.com/office/officeart/2005/8/layout/vList2"/>
    <dgm:cxn modelId="{85A24A2E-E808-4D48-BC61-BF7D4ABD63C7}" type="presParOf" srcId="{D726D8C3-FBE2-42D0-8B79-0AE98E47DF6C}" destId="{E2D09586-999B-479C-ADEF-6546EF22EC5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1C8123-0AA7-436B-B75E-7F76D9C9255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4D65F1D-E904-46DF-90E9-C4C334A0E504}">
      <dgm:prSet/>
      <dgm:spPr/>
      <dgm:t>
        <a:bodyPr/>
        <a:lstStyle/>
        <a:p>
          <a:pPr rtl="0"/>
          <a:r>
            <a:rPr lang="en-US" b="1" u="none">
              <a:latin typeface="Calibri Light" panose="020F0302020204030204"/>
            </a:rPr>
            <a:t>Step 1:</a:t>
          </a:r>
          <a:r>
            <a:rPr lang="en-US">
              <a:latin typeface="Calibri Light" panose="020F0302020204030204"/>
            </a:rPr>
            <a:t> Analyse and preprocess the Data </a:t>
          </a:r>
          <a:endParaRPr lang="en-US"/>
        </a:p>
      </dgm:t>
    </dgm:pt>
    <dgm:pt modelId="{ED552E10-181D-4224-8017-4D4D5CE0F84A}" type="parTrans" cxnId="{1EB55822-4402-438F-9E7E-4A7702E66244}">
      <dgm:prSet/>
      <dgm:spPr/>
      <dgm:t>
        <a:bodyPr/>
        <a:lstStyle/>
        <a:p>
          <a:endParaRPr lang="en-US"/>
        </a:p>
      </dgm:t>
    </dgm:pt>
    <dgm:pt modelId="{B8EA5198-837A-4DD8-AFB2-15F6EB3AD466}" type="sibTrans" cxnId="{1EB55822-4402-438F-9E7E-4A7702E66244}">
      <dgm:prSet/>
      <dgm:spPr/>
      <dgm:t>
        <a:bodyPr/>
        <a:lstStyle/>
        <a:p>
          <a:endParaRPr lang="en-US"/>
        </a:p>
      </dgm:t>
    </dgm:pt>
    <dgm:pt modelId="{4A543F49-B03B-4607-B49A-123C8611F2E8}">
      <dgm:prSet/>
      <dgm:spPr/>
      <dgm:t>
        <a:bodyPr/>
        <a:lstStyle/>
        <a:p>
          <a:pPr rtl="0"/>
          <a:r>
            <a:rPr lang="en-US" b="1">
              <a:latin typeface="Calibri Light" panose="020F0302020204030204"/>
            </a:rPr>
            <a:t>Step 2:</a:t>
          </a:r>
          <a:r>
            <a:rPr lang="en-US">
              <a:latin typeface="Calibri Light" panose="020F0302020204030204"/>
            </a:rPr>
            <a:t> Establish the logic and label the dataset based on increase or decrease in close price.</a:t>
          </a:r>
          <a:endParaRPr lang="en-US"/>
        </a:p>
      </dgm:t>
    </dgm:pt>
    <dgm:pt modelId="{5C974CF8-4D87-4C3F-BE4B-F7CBDC65D92E}" type="parTrans" cxnId="{4F416679-5C77-48B4-941B-11997EC21BB4}">
      <dgm:prSet/>
      <dgm:spPr/>
      <dgm:t>
        <a:bodyPr/>
        <a:lstStyle/>
        <a:p>
          <a:endParaRPr lang="en-US"/>
        </a:p>
      </dgm:t>
    </dgm:pt>
    <dgm:pt modelId="{0A2B1BF1-3540-4A99-915F-88DAC7CD9647}" type="sibTrans" cxnId="{4F416679-5C77-48B4-941B-11997EC21BB4}">
      <dgm:prSet/>
      <dgm:spPr/>
      <dgm:t>
        <a:bodyPr/>
        <a:lstStyle/>
        <a:p>
          <a:endParaRPr lang="en-US"/>
        </a:p>
      </dgm:t>
    </dgm:pt>
    <dgm:pt modelId="{8AAE14F5-663E-48C4-975D-524B2CC5BAA8}">
      <dgm:prSet/>
      <dgm:spPr/>
      <dgm:t>
        <a:bodyPr/>
        <a:lstStyle/>
        <a:p>
          <a:pPr rtl="0"/>
          <a:r>
            <a:rPr lang="en-US" b="1">
              <a:latin typeface="Calibri Light" panose="020F0302020204030204"/>
            </a:rPr>
            <a:t>Step 3:</a:t>
          </a:r>
          <a:r>
            <a:rPr lang="en-US">
              <a:latin typeface="Calibri Light" panose="020F0302020204030204"/>
            </a:rPr>
            <a:t> Join the 2 dataset and remove Null values</a:t>
          </a:r>
          <a:endParaRPr lang="en-US"/>
        </a:p>
      </dgm:t>
    </dgm:pt>
    <dgm:pt modelId="{A12EC50A-E1F9-4A4D-B1F7-530F571E3913}" type="parTrans" cxnId="{C330711A-8F59-4105-8A11-6F628E70B578}">
      <dgm:prSet/>
      <dgm:spPr/>
      <dgm:t>
        <a:bodyPr/>
        <a:lstStyle/>
        <a:p>
          <a:endParaRPr lang="en-US"/>
        </a:p>
      </dgm:t>
    </dgm:pt>
    <dgm:pt modelId="{B84209A1-C33C-46A2-8A09-2D9BAB96AFE8}" type="sibTrans" cxnId="{C330711A-8F59-4105-8A11-6F628E70B578}">
      <dgm:prSet/>
      <dgm:spPr/>
      <dgm:t>
        <a:bodyPr/>
        <a:lstStyle/>
        <a:p>
          <a:endParaRPr lang="en-US"/>
        </a:p>
      </dgm:t>
    </dgm:pt>
    <dgm:pt modelId="{7D84BB18-1C1F-473A-80FF-17C99DA1BB88}">
      <dgm:prSet phldr="0"/>
      <dgm:spPr/>
      <dgm:t>
        <a:bodyPr/>
        <a:lstStyle/>
        <a:p>
          <a:pPr rtl="0"/>
          <a:r>
            <a:rPr lang="en-US" b="1">
              <a:latin typeface="Calibri Light" panose="020F0302020204030204"/>
            </a:rPr>
            <a:t>Step 4:</a:t>
          </a:r>
          <a:r>
            <a:rPr lang="en-US">
              <a:latin typeface="Calibri Light" panose="020F0302020204030204"/>
            </a:rPr>
            <a:t> Test-Train Split</a:t>
          </a:r>
        </a:p>
      </dgm:t>
    </dgm:pt>
    <dgm:pt modelId="{1EC2D1B8-D410-4BEE-84E3-3409E5EE0117}" type="parTrans" cxnId="{5CEB0318-A761-43A8-BEDD-C821901525D5}">
      <dgm:prSet/>
      <dgm:spPr/>
    </dgm:pt>
    <dgm:pt modelId="{5652515A-85DA-4585-B24B-505A23E6C08B}" type="sibTrans" cxnId="{5CEB0318-A761-43A8-BEDD-C821901525D5}">
      <dgm:prSet/>
      <dgm:spPr/>
    </dgm:pt>
    <dgm:pt modelId="{54E5F393-ADF7-4539-9697-402BF3E481A4}">
      <dgm:prSet phldr="0"/>
      <dgm:spPr/>
      <dgm:t>
        <a:bodyPr/>
        <a:lstStyle/>
        <a:p>
          <a:pPr rtl="0"/>
          <a:r>
            <a:rPr lang="en-US" b="1">
              <a:latin typeface="Calibri Light" panose="020F0302020204030204"/>
            </a:rPr>
            <a:t>Step 5: </a:t>
          </a:r>
          <a:r>
            <a:rPr lang="en-US">
              <a:latin typeface="Calibri Light" panose="020F0302020204030204"/>
            </a:rPr>
            <a:t>Train and Test the ML Models</a:t>
          </a:r>
        </a:p>
      </dgm:t>
    </dgm:pt>
    <dgm:pt modelId="{1E9E7885-B8DD-4828-A987-B9E2079699AC}" type="parTrans" cxnId="{376B9B99-78E0-40D8-AABF-F674539AECC4}">
      <dgm:prSet/>
      <dgm:spPr/>
    </dgm:pt>
    <dgm:pt modelId="{22C45A0B-B19F-4D7C-AE77-C76A32858B51}" type="sibTrans" cxnId="{376B9B99-78E0-40D8-AABF-F674539AECC4}">
      <dgm:prSet/>
      <dgm:spPr/>
    </dgm:pt>
    <dgm:pt modelId="{04B8AC50-2560-4C1B-8EFC-B6B72C88EEB9}">
      <dgm:prSet phldr="0"/>
      <dgm:spPr/>
      <dgm:t>
        <a:bodyPr/>
        <a:lstStyle/>
        <a:p>
          <a:pPr rtl="0"/>
          <a:r>
            <a:rPr lang="en-US" b="1">
              <a:latin typeface="Calibri Light" panose="020F0302020204030204"/>
            </a:rPr>
            <a:t>Step 6:</a:t>
          </a:r>
          <a:r>
            <a:rPr lang="en-US">
              <a:latin typeface="Calibri Light" panose="020F0302020204030204"/>
            </a:rPr>
            <a:t> Compare the accuracy metrics</a:t>
          </a:r>
        </a:p>
      </dgm:t>
    </dgm:pt>
    <dgm:pt modelId="{791995C1-EBE9-48DA-ACCC-26600040C91F}" type="parTrans" cxnId="{BC1C2AFE-1C63-44F7-980D-3D64EB4FD938}">
      <dgm:prSet/>
      <dgm:spPr/>
    </dgm:pt>
    <dgm:pt modelId="{85D9C679-1D61-4DD8-B5E6-CA75A8D05797}" type="sibTrans" cxnId="{BC1C2AFE-1C63-44F7-980D-3D64EB4FD938}">
      <dgm:prSet/>
      <dgm:spPr/>
    </dgm:pt>
    <dgm:pt modelId="{D726D8C3-FBE2-42D0-8B79-0AE98E47DF6C}" type="pres">
      <dgm:prSet presAssocID="{DD1C8123-0AA7-436B-B75E-7F76D9C92553}" presName="linear" presStyleCnt="0">
        <dgm:presLayoutVars>
          <dgm:animLvl val="lvl"/>
          <dgm:resizeHandles val="exact"/>
        </dgm:presLayoutVars>
      </dgm:prSet>
      <dgm:spPr/>
    </dgm:pt>
    <dgm:pt modelId="{4EDFE005-E5DB-4851-B915-EE7DD15A578F}" type="pres">
      <dgm:prSet presAssocID="{E4D65F1D-E904-46DF-90E9-C4C334A0E504}" presName="parentText" presStyleLbl="node1" presStyleIdx="0" presStyleCnt="6">
        <dgm:presLayoutVars>
          <dgm:chMax val="0"/>
          <dgm:bulletEnabled val="1"/>
        </dgm:presLayoutVars>
      </dgm:prSet>
      <dgm:spPr/>
    </dgm:pt>
    <dgm:pt modelId="{7BB719C7-A47E-4634-BF70-128BB93F5BDE}" type="pres">
      <dgm:prSet presAssocID="{B8EA5198-837A-4DD8-AFB2-15F6EB3AD466}" presName="spacer" presStyleCnt="0"/>
      <dgm:spPr/>
    </dgm:pt>
    <dgm:pt modelId="{1096B376-1547-464A-A821-8F0A11009A8A}" type="pres">
      <dgm:prSet presAssocID="{4A543F49-B03B-4607-B49A-123C8611F2E8}" presName="parentText" presStyleLbl="node1" presStyleIdx="1" presStyleCnt="6">
        <dgm:presLayoutVars>
          <dgm:chMax val="0"/>
          <dgm:bulletEnabled val="1"/>
        </dgm:presLayoutVars>
      </dgm:prSet>
      <dgm:spPr/>
    </dgm:pt>
    <dgm:pt modelId="{ABBB7A4D-5E28-46D4-AF65-2A2B77ED3B80}" type="pres">
      <dgm:prSet presAssocID="{0A2B1BF1-3540-4A99-915F-88DAC7CD9647}" presName="spacer" presStyleCnt="0"/>
      <dgm:spPr/>
    </dgm:pt>
    <dgm:pt modelId="{E2D09586-999B-479C-ADEF-6546EF22EC57}" type="pres">
      <dgm:prSet presAssocID="{8AAE14F5-663E-48C4-975D-524B2CC5BAA8}" presName="parentText" presStyleLbl="node1" presStyleIdx="2" presStyleCnt="6">
        <dgm:presLayoutVars>
          <dgm:chMax val="0"/>
          <dgm:bulletEnabled val="1"/>
        </dgm:presLayoutVars>
      </dgm:prSet>
      <dgm:spPr/>
    </dgm:pt>
    <dgm:pt modelId="{94EDA5AA-4442-4475-8815-72BD20CEB604}" type="pres">
      <dgm:prSet presAssocID="{B84209A1-C33C-46A2-8A09-2D9BAB96AFE8}" presName="spacer" presStyleCnt="0"/>
      <dgm:spPr/>
    </dgm:pt>
    <dgm:pt modelId="{B15CDD62-2DB3-4B92-AA88-376F47B311F3}" type="pres">
      <dgm:prSet presAssocID="{7D84BB18-1C1F-473A-80FF-17C99DA1BB88}" presName="parentText" presStyleLbl="node1" presStyleIdx="3" presStyleCnt="6">
        <dgm:presLayoutVars>
          <dgm:chMax val="0"/>
          <dgm:bulletEnabled val="1"/>
        </dgm:presLayoutVars>
      </dgm:prSet>
      <dgm:spPr/>
    </dgm:pt>
    <dgm:pt modelId="{31836798-7A35-45DC-870F-3E154042312E}" type="pres">
      <dgm:prSet presAssocID="{5652515A-85DA-4585-B24B-505A23E6C08B}" presName="spacer" presStyleCnt="0"/>
      <dgm:spPr/>
    </dgm:pt>
    <dgm:pt modelId="{B420AD06-421B-4D9E-AC6D-ABB3023F8B59}" type="pres">
      <dgm:prSet presAssocID="{54E5F393-ADF7-4539-9697-402BF3E481A4}" presName="parentText" presStyleLbl="node1" presStyleIdx="4" presStyleCnt="6">
        <dgm:presLayoutVars>
          <dgm:chMax val="0"/>
          <dgm:bulletEnabled val="1"/>
        </dgm:presLayoutVars>
      </dgm:prSet>
      <dgm:spPr/>
    </dgm:pt>
    <dgm:pt modelId="{E04B3148-B30C-4388-9213-5BDAA21FA725}" type="pres">
      <dgm:prSet presAssocID="{22C45A0B-B19F-4D7C-AE77-C76A32858B51}" presName="spacer" presStyleCnt="0"/>
      <dgm:spPr/>
    </dgm:pt>
    <dgm:pt modelId="{C0602DC4-7E65-4F55-81C4-2B3F17568C9F}" type="pres">
      <dgm:prSet presAssocID="{04B8AC50-2560-4C1B-8EFC-B6B72C88EEB9}" presName="parentText" presStyleLbl="node1" presStyleIdx="5" presStyleCnt="6">
        <dgm:presLayoutVars>
          <dgm:chMax val="0"/>
          <dgm:bulletEnabled val="1"/>
        </dgm:presLayoutVars>
      </dgm:prSet>
      <dgm:spPr/>
    </dgm:pt>
  </dgm:ptLst>
  <dgm:cxnLst>
    <dgm:cxn modelId="{A1466A11-0B42-4DDB-A552-08B4856D1D9A}" type="presOf" srcId="{8AAE14F5-663E-48C4-975D-524B2CC5BAA8}" destId="{E2D09586-999B-479C-ADEF-6546EF22EC57}" srcOrd="0" destOrd="0" presId="urn:microsoft.com/office/officeart/2005/8/layout/vList2"/>
    <dgm:cxn modelId="{5CEB0318-A761-43A8-BEDD-C821901525D5}" srcId="{DD1C8123-0AA7-436B-B75E-7F76D9C92553}" destId="{7D84BB18-1C1F-473A-80FF-17C99DA1BB88}" srcOrd="3" destOrd="0" parTransId="{1EC2D1B8-D410-4BEE-84E3-3409E5EE0117}" sibTransId="{5652515A-85DA-4585-B24B-505A23E6C08B}"/>
    <dgm:cxn modelId="{C330711A-8F59-4105-8A11-6F628E70B578}" srcId="{DD1C8123-0AA7-436B-B75E-7F76D9C92553}" destId="{8AAE14F5-663E-48C4-975D-524B2CC5BAA8}" srcOrd="2" destOrd="0" parTransId="{A12EC50A-E1F9-4A4D-B1F7-530F571E3913}" sibTransId="{B84209A1-C33C-46A2-8A09-2D9BAB96AFE8}"/>
    <dgm:cxn modelId="{6170DC1E-3938-4ED3-9B5E-C72CD3119C7A}" type="presOf" srcId="{E4D65F1D-E904-46DF-90E9-C4C334A0E504}" destId="{4EDFE005-E5DB-4851-B915-EE7DD15A578F}" srcOrd="0" destOrd="0" presId="urn:microsoft.com/office/officeart/2005/8/layout/vList2"/>
    <dgm:cxn modelId="{1EB55822-4402-438F-9E7E-4A7702E66244}" srcId="{DD1C8123-0AA7-436B-B75E-7F76D9C92553}" destId="{E4D65F1D-E904-46DF-90E9-C4C334A0E504}" srcOrd="0" destOrd="0" parTransId="{ED552E10-181D-4224-8017-4D4D5CE0F84A}" sibTransId="{B8EA5198-837A-4DD8-AFB2-15F6EB3AD466}"/>
    <dgm:cxn modelId="{8037A965-94FD-41C1-AF0B-6871C8192424}" type="presOf" srcId="{7D84BB18-1C1F-473A-80FF-17C99DA1BB88}" destId="{B15CDD62-2DB3-4B92-AA88-376F47B311F3}" srcOrd="0" destOrd="0" presId="urn:microsoft.com/office/officeart/2005/8/layout/vList2"/>
    <dgm:cxn modelId="{32BA6E46-6CD9-45DE-998E-77FB88C0B935}" type="presOf" srcId="{4A543F49-B03B-4607-B49A-123C8611F2E8}" destId="{1096B376-1547-464A-A821-8F0A11009A8A}" srcOrd="0" destOrd="0" presId="urn:microsoft.com/office/officeart/2005/8/layout/vList2"/>
    <dgm:cxn modelId="{37FE0758-2741-4B20-A9F0-013536618827}" type="presOf" srcId="{54E5F393-ADF7-4539-9697-402BF3E481A4}" destId="{B420AD06-421B-4D9E-AC6D-ABB3023F8B59}" srcOrd="0" destOrd="0" presId="urn:microsoft.com/office/officeart/2005/8/layout/vList2"/>
    <dgm:cxn modelId="{4F416679-5C77-48B4-941B-11997EC21BB4}" srcId="{DD1C8123-0AA7-436B-B75E-7F76D9C92553}" destId="{4A543F49-B03B-4607-B49A-123C8611F2E8}" srcOrd="1" destOrd="0" parTransId="{5C974CF8-4D87-4C3F-BE4B-F7CBDC65D92E}" sibTransId="{0A2B1BF1-3540-4A99-915F-88DAC7CD9647}"/>
    <dgm:cxn modelId="{376B9B99-78E0-40D8-AABF-F674539AECC4}" srcId="{DD1C8123-0AA7-436B-B75E-7F76D9C92553}" destId="{54E5F393-ADF7-4539-9697-402BF3E481A4}" srcOrd="4" destOrd="0" parTransId="{1E9E7885-B8DD-4828-A987-B9E2079699AC}" sibTransId="{22C45A0B-B19F-4D7C-AE77-C76A32858B51}"/>
    <dgm:cxn modelId="{8FC3AEAA-507F-4DC7-BA29-448AD6F9A028}" type="presOf" srcId="{04B8AC50-2560-4C1B-8EFC-B6B72C88EEB9}" destId="{C0602DC4-7E65-4F55-81C4-2B3F17568C9F}" srcOrd="0" destOrd="0" presId="urn:microsoft.com/office/officeart/2005/8/layout/vList2"/>
    <dgm:cxn modelId="{2902D4D1-8930-4EB6-8058-2099EB50AF13}" type="presOf" srcId="{DD1C8123-0AA7-436B-B75E-7F76D9C92553}" destId="{D726D8C3-FBE2-42D0-8B79-0AE98E47DF6C}" srcOrd="0" destOrd="0" presId="urn:microsoft.com/office/officeart/2005/8/layout/vList2"/>
    <dgm:cxn modelId="{BC1C2AFE-1C63-44F7-980D-3D64EB4FD938}" srcId="{DD1C8123-0AA7-436B-B75E-7F76D9C92553}" destId="{04B8AC50-2560-4C1B-8EFC-B6B72C88EEB9}" srcOrd="5" destOrd="0" parTransId="{791995C1-EBE9-48DA-ACCC-26600040C91F}" sibTransId="{85D9C679-1D61-4DD8-B5E6-CA75A8D05797}"/>
    <dgm:cxn modelId="{3BAB8AD2-0DF6-487E-8495-75C4758F060F}" type="presParOf" srcId="{D726D8C3-FBE2-42D0-8B79-0AE98E47DF6C}" destId="{4EDFE005-E5DB-4851-B915-EE7DD15A578F}" srcOrd="0" destOrd="0" presId="urn:microsoft.com/office/officeart/2005/8/layout/vList2"/>
    <dgm:cxn modelId="{49132D53-F259-4330-A5E3-268861754259}" type="presParOf" srcId="{D726D8C3-FBE2-42D0-8B79-0AE98E47DF6C}" destId="{7BB719C7-A47E-4634-BF70-128BB93F5BDE}" srcOrd="1" destOrd="0" presId="urn:microsoft.com/office/officeart/2005/8/layout/vList2"/>
    <dgm:cxn modelId="{3C94B564-F772-4210-B4BE-A0D45B6A07F3}" type="presParOf" srcId="{D726D8C3-FBE2-42D0-8B79-0AE98E47DF6C}" destId="{1096B376-1547-464A-A821-8F0A11009A8A}" srcOrd="2" destOrd="0" presId="urn:microsoft.com/office/officeart/2005/8/layout/vList2"/>
    <dgm:cxn modelId="{0F477C62-685E-4911-AEDC-38254E14CF68}" type="presParOf" srcId="{D726D8C3-FBE2-42D0-8B79-0AE98E47DF6C}" destId="{ABBB7A4D-5E28-46D4-AF65-2A2B77ED3B80}" srcOrd="3" destOrd="0" presId="urn:microsoft.com/office/officeart/2005/8/layout/vList2"/>
    <dgm:cxn modelId="{A89BBC40-6633-4918-B626-1DD607DFBDBA}" type="presParOf" srcId="{D726D8C3-FBE2-42D0-8B79-0AE98E47DF6C}" destId="{E2D09586-999B-479C-ADEF-6546EF22EC57}" srcOrd="4" destOrd="0" presId="urn:microsoft.com/office/officeart/2005/8/layout/vList2"/>
    <dgm:cxn modelId="{D7894A7D-A3D4-4D33-8177-F3E0056E7C67}" type="presParOf" srcId="{D726D8C3-FBE2-42D0-8B79-0AE98E47DF6C}" destId="{94EDA5AA-4442-4475-8815-72BD20CEB604}" srcOrd="5" destOrd="0" presId="urn:microsoft.com/office/officeart/2005/8/layout/vList2"/>
    <dgm:cxn modelId="{CF84BE30-0FE4-42B4-9404-A0B2EF5D6455}" type="presParOf" srcId="{D726D8C3-FBE2-42D0-8B79-0AE98E47DF6C}" destId="{B15CDD62-2DB3-4B92-AA88-376F47B311F3}" srcOrd="6" destOrd="0" presId="urn:microsoft.com/office/officeart/2005/8/layout/vList2"/>
    <dgm:cxn modelId="{8070DA31-6E06-4617-8654-90CFA21E5F51}" type="presParOf" srcId="{D726D8C3-FBE2-42D0-8B79-0AE98E47DF6C}" destId="{31836798-7A35-45DC-870F-3E154042312E}" srcOrd="7" destOrd="0" presId="urn:microsoft.com/office/officeart/2005/8/layout/vList2"/>
    <dgm:cxn modelId="{0A2C6721-7416-4350-8C51-193CA23108F7}" type="presParOf" srcId="{D726D8C3-FBE2-42D0-8B79-0AE98E47DF6C}" destId="{B420AD06-421B-4D9E-AC6D-ABB3023F8B59}" srcOrd="8" destOrd="0" presId="urn:microsoft.com/office/officeart/2005/8/layout/vList2"/>
    <dgm:cxn modelId="{38C61B6A-23D6-430D-9289-A2474B34139C}" type="presParOf" srcId="{D726D8C3-FBE2-42D0-8B79-0AE98E47DF6C}" destId="{E04B3148-B30C-4388-9213-5BDAA21FA725}" srcOrd="9" destOrd="0" presId="urn:microsoft.com/office/officeart/2005/8/layout/vList2"/>
    <dgm:cxn modelId="{60F7BB08-1A33-4AF1-A449-ED4478186932}" type="presParOf" srcId="{D726D8C3-FBE2-42D0-8B79-0AE98E47DF6C}" destId="{C0602DC4-7E65-4F55-81C4-2B3F17568C9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457EC7-F445-41A3-8090-B2DF61C1182C}" type="doc">
      <dgm:prSet loTypeId="urn:microsoft.com/office/officeart/2005/8/layout/chevron2" loCatId="process" qsTypeId="urn:microsoft.com/office/officeart/2005/8/quickstyle/simple1" qsCatId="simple" csTypeId="urn:microsoft.com/office/officeart/2005/8/colors/colorful2" csCatId="colorful"/>
      <dgm:spPr/>
      <dgm:t>
        <a:bodyPr/>
        <a:lstStyle/>
        <a:p>
          <a:endParaRPr lang="en-US"/>
        </a:p>
      </dgm:t>
    </dgm:pt>
    <dgm:pt modelId="{92A49D98-146B-4440-86F4-B32EC378A568}">
      <dgm:prSet/>
      <dgm:spPr/>
      <dgm:t>
        <a:bodyPr/>
        <a:lstStyle/>
        <a:p>
          <a:r>
            <a:rPr lang="en-US"/>
            <a:t>Analyse</a:t>
          </a:r>
        </a:p>
      </dgm:t>
    </dgm:pt>
    <dgm:pt modelId="{7147FDDE-9B49-4010-854C-B3805D52B128}" type="parTrans" cxnId="{9548B699-3812-4DB9-B455-220CB3F9BA4D}">
      <dgm:prSet/>
      <dgm:spPr/>
      <dgm:t>
        <a:bodyPr/>
        <a:lstStyle/>
        <a:p>
          <a:endParaRPr lang="en-US"/>
        </a:p>
      </dgm:t>
    </dgm:pt>
    <dgm:pt modelId="{FACDC628-220F-4F9D-ACCA-AC942737637B}" type="sibTrans" cxnId="{9548B699-3812-4DB9-B455-220CB3F9BA4D}">
      <dgm:prSet/>
      <dgm:spPr/>
      <dgm:t>
        <a:bodyPr/>
        <a:lstStyle/>
        <a:p>
          <a:endParaRPr lang="en-US"/>
        </a:p>
      </dgm:t>
    </dgm:pt>
    <dgm:pt modelId="{584B3CC5-4F37-43C1-A793-17B463969A7E}">
      <dgm:prSet/>
      <dgm:spPr/>
      <dgm:t>
        <a:bodyPr/>
        <a:lstStyle/>
        <a:p>
          <a:r>
            <a:rPr lang="en-US"/>
            <a:t>Analyse the result of Sentiment Analysis to attempt to perform a predictive analysis.</a:t>
          </a:r>
        </a:p>
      </dgm:t>
    </dgm:pt>
    <dgm:pt modelId="{8C345DF9-9CDF-4672-BB45-6E13AF86504A}" type="parTrans" cxnId="{402D1BF4-AA48-4297-92C4-BE8D36326767}">
      <dgm:prSet/>
      <dgm:spPr/>
      <dgm:t>
        <a:bodyPr/>
        <a:lstStyle/>
        <a:p>
          <a:endParaRPr lang="en-US"/>
        </a:p>
      </dgm:t>
    </dgm:pt>
    <dgm:pt modelId="{1C42D3C0-24CD-420B-9246-DAA55D342B3B}" type="sibTrans" cxnId="{402D1BF4-AA48-4297-92C4-BE8D36326767}">
      <dgm:prSet/>
      <dgm:spPr/>
      <dgm:t>
        <a:bodyPr/>
        <a:lstStyle/>
        <a:p>
          <a:endParaRPr lang="en-US"/>
        </a:p>
      </dgm:t>
    </dgm:pt>
    <dgm:pt modelId="{3EB5402E-6906-4E9E-A0EA-E2C1DA846BD5}">
      <dgm:prSet/>
      <dgm:spPr/>
      <dgm:t>
        <a:bodyPr/>
        <a:lstStyle/>
        <a:p>
          <a:r>
            <a:rPr lang="en-US"/>
            <a:t>Improve</a:t>
          </a:r>
        </a:p>
      </dgm:t>
    </dgm:pt>
    <dgm:pt modelId="{4B9370CA-9E87-4EBB-9C52-7744D7C9BA1D}" type="parTrans" cxnId="{1E4971B8-ED87-48A6-8942-4F013EC7BFBC}">
      <dgm:prSet/>
      <dgm:spPr/>
      <dgm:t>
        <a:bodyPr/>
        <a:lstStyle/>
        <a:p>
          <a:endParaRPr lang="en-US"/>
        </a:p>
      </dgm:t>
    </dgm:pt>
    <dgm:pt modelId="{F5ADBD49-BA2A-41C7-9109-FBAAFF7F1E0A}" type="sibTrans" cxnId="{1E4971B8-ED87-48A6-8942-4F013EC7BFBC}">
      <dgm:prSet/>
      <dgm:spPr/>
      <dgm:t>
        <a:bodyPr/>
        <a:lstStyle/>
        <a:p>
          <a:endParaRPr lang="en-US"/>
        </a:p>
      </dgm:t>
    </dgm:pt>
    <dgm:pt modelId="{9DC3F9E6-8914-48C8-9A54-08ADA8A5A426}">
      <dgm:prSet/>
      <dgm:spPr/>
      <dgm:t>
        <a:bodyPr/>
        <a:lstStyle/>
        <a:p>
          <a:r>
            <a:rPr lang="en-US"/>
            <a:t>Further improve model's accuracy using cross entropy, other Large models.</a:t>
          </a:r>
        </a:p>
      </dgm:t>
    </dgm:pt>
    <dgm:pt modelId="{CB57D4AE-C8B0-4590-A53B-79F2C72538FF}" type="parTrans" cxnId="{A0720E92-5132-41F2-91EF-BC60D0CA2772}">
      <dgm:prSet/>
      <dgm:spPr/>
      <dgm:t>
        <a:bodyPr/>
        <a:lstStyle/>
        <a:p>
          <a:endParaRPr lang="en-US"/>
        </a:p>
      </dgm:t>
    </dgm:pt>
    <dgm:pt modelId="{0A0B4930-AB09-4040-8685-5FCDC581981B}" type="sibTrans" cxnId="{A0720E92-5132-41F2-91EF-BC60D0CA2772}">
      <dgm:prSet/>
      <dgm:spPr/>
      <dgm:t>
        <a:bodyPr/>
        <a:lstStyle/>
        <a:p>
          <a:endParaRPr lang="en-US"/>
        </a:p>
      </dgm:t>
    </dgm:pt>
    <dgm:pt modelId="{8ABB4D22-EDD3-49A2-AA65-62BBAA293CEF}">
      <dgm:prSet/>
      <dgm:spPr/>
      <dgm:t>
        <a:bodyPr/>
        <a:lstStyle/>
        <a:p>
          <a:r>
            <a:rPr lang="en-US"/>
            <a:t>Come up</a:t>
          </a:r>
        </a:p>
      </dgm:t>
    </dgm:pt>
    <dgm:pt modelId="{9E902680-5FE5-43E3-96E7-1B2CA0BE735D}" type="parTrans" cxnId="{E7981244-BD8E-4C53-BE88-011B9D9429D0}">
      <dgm:prSet/>
      <dgm:spPr/>
      <dgm:t>
        <a:bodyPr/>
        <a:lstStyle/>
        <a:p>
          <a:endParaRPr lang="en-US"/>
        </a:p>
      </dgm:t>
    </dgm:pt>
    <dgm:pt modelId="{EE719B16-4976-49A4-A9E9-8DAD988FE85F}" type="sibTrans" cxnId="{E7981244-BD8E-4C53-BE88-011B9D9429D0}">
      <dgm:prSet/>
      <dgm:spPr/>
      <dgm:t>
        <a:bodyPr/>
        <a:lstStyle/>
        <a:p>
          <a:endParaRPr lang="en-US"/>
        </a:p>
      </dgm:t>
    </dgm:pt>
    <dgm:pt modelId="{3EFE69CF-FCC1-4BAE-85EB-2218ECE5BD29}">
      <dgm:prSet/>
      <dgm:spPr/>
      <dgm:t>
        <a:bodyPr/>
        <a:lstStyle/>
        <a:p>
          <a:r>
            <a:rPr lang="en-US"/>
            <a:t>Come up with the Funds </a:t>
          </a:r>
        </a:p>
      </dgm:t>
    </dgm:pt>
    <dgm:pt modelId="{EE5269A5-2B9B-4C8F-B0F7-B201CF778CE8}" type="parTrans" cxnId="{DA30E70C-774A-42C5-81DC-B5BDC34A4E22}">
      <dgm:prSet/>
      <dgm:spPr/>
      <dgm:t>
        <a:bodyPr/>
        <a:lstStyle/>
        <a:p>
          <a:endParaRPr lang="en-US"/>
        </a:p>
      </dgm:t>
    </dgm:pt>
    <dgm:pt modelId="{F3218594-7C59-4923-9BEB-FA01B3AB07BF}" type="sibTrans" cxnId="{DA30E70C-774A-42C5-81DC-B5BDC34A4E22}">
      <dgm:prSet/>
      <dgm:spPr/>
      <dgm:t>
        <a:bodyPr/>
        <a:lstStyle/>
        <a:p>
          <a:endParaRPr lang="en-US"/>
        </a:p>
      </dgm:t>
    </dgm:pt>
    <dgm:pt modelId="{8F4B7DDB-74A2-4331-96FF-9193239A4C41}">
      <dgm:prSet/>
      <dgm:spPr/>
      <dgm:t>
        <a:bodyPr/>
        <a:lstStyle/>
        <a:p>
          <a:r>
            <a:rPr lang="en-US"/>
            <a:t>Assign</a:t>
          </a:r>
        </a:p>
      </dgm:t>
    </dgm:pt>
    <dgm:pt modelId="{ABD59F90-BE13-4D95-AC70-75F18BA43CD7}" type="parTrans" cxnId="{C0718106-2905-493A-BF00-8AA8DFCAAB05}">
      <dgm:prSet/>
      <dgm:spPr/>
      <dgm:t>
        <a:bodyPr/>
        <a:lstStyle/>
        <a:p>
          <a:endParaRPr lang="en-US"/>
        </a:p>
      </dgm:t>
    </dgm:pt>
    <dgm:pt modelId="{07AFDB78-CC74-4F95-8559-A2041EEE32D8}" type="sibTrans" cxnId="{C0718106-2905-493A-BF00-8AA8DFCAAB05}">
      <dgm:prSet/>
      <dgm:spPr/>
      <dgm:t>
        <a:bodyPr/>
        <a:lstStyle/>
        <a:p>
          <a:endParaRPr lang="en-US"/>
        </a:p>
      </dgm:t>
    </dgm:pt>
    <dgm:pt modelId="{A18ADD05-BC9F-4B5F-A4DF-A4ACFD26385B}">
      <dgm:prSet/>
      <dgm:spPr/>
      <dgm:t>
        <a:bodyPr/>
        <a:lstStyle/>
        <a:p>
          <a:r>
            <a:rPr lang="en-US"/>
            <a:t>Assign suitable funds to customer segmentation.</a:t>
          </a:r>
        </a:p>
      </dgm:t>
    </dgm:pt>
    <dgm:pt modelId="{D55528D2-5D90-4560-937F-F37317ED3852}" type="parTrans" cxnId="{CF88E991-C553-49D4-A329-74A82A0E8C1A}">
      <dgm:prSet/>
      <dgm:spPr/>
      <dgm:t>
        <a:bodyPr/>
        <a:lstStyle/>
        <a:p>
          <a:endParaRPr lang="en-US"/>
        </a:p>
      </dgm:t>
    </dgm:pt>
    <dgm:pt modelId="{85DAAEAE-03CF-4444-8F7F-4A97DDD24DEA}" type="sibTrans" cxnId="{CF88E991-C553-49D4-A329-74A82A0E8C1A}">
      <dgm:prSet/>
      <dgm:spPr/>
      <dgm:t>
        <a:bodyPr/>
        <a:lstStyle/>
        <a:p>
          <a:endParaRPr lang="en-US"/>
        </a:p>
      </dgm:t>
    </dgm:pt>
    <dgm:pt modelId="{280C6F01-179E-4D75-80EA-1C16F82E52F4}" type="pres">
      <dgm:prSet presAssocID="{79457EC7-F445-41A3-8090-B2DF61C1182C}" presName="linearFlow" presStyleCnt="0">
        <dgm:presLayoutVars>
          <dgm:dir/>
          <dgm:animLvl val="lvl"/>
          <dgm:resizeHandles val="exact"/>
        </dgm:presLayoutVars>
      </dgm:prSet>
      <dgm:spPr/>
    </dgm:pt>
    <dgm:pt modelId="{06D2553A-165E-4BC2-8111-FC3C628319B7}" type="pres">
      <dgm:prSet presAssocID="{92A49D98-146B-4440-86F4-B32EC378A568}" presName="composite" presStyleCnt="0"/>
      <dgm:spPr/>
    </dgm:pt>
    <dgm:pt modelId="{648E5051-3CB0-4984-975D-4BB78A3404E2}" type="pres">
      <dgm:prSet presAssocID="{92A49D98-146B-4440-86F4-B32EC378A568}" presName="parentText" presStyleLbl="alignNode1" presStyleIdx="0" presStyleCnt="4">
        <dgm:presLayoutVars>
          <dgm:chMax val="1"/>
          <dgm:bulletEnabled val="1"/>
        </dgm:presLayoutVars>
      </dgm:prSet>
      <dgm:spPr/>
    </dgm:pt>
    <dgm:pt modelId="{A56E82B5-73B7-43CB-BD1A-87DAA39FE491}" type="pres">
      <dgm:prSet presAssocID="{92A49D98-146B-4440-86F4-B32EC378A568}" presName="descendantText" presStyleLbl="alignAcc1" presStyleIdx="0" presStyleCnt="4">
        <dgm:presLayoutVars>
          <dgm:bulletEnabled val="1"/>
        </dgm:presLayoutVars>
      </dgm:prSet>
      <dgm:spPr/>
    </dgm:pt>
    <dgm:pt modelId="{C0890A07-E21F-4D9B-8AC4-055CC754920F}" type="pres">
      <dgm:prSet presAssocID="{FACDC628-220F-4F9D-ACCA-AC942737637B}" presName="sp" presStyleCnt="0"/>
      <dgm:spPr/>
    </dgm:pt>
    <dgm:pt modelId="{295E956F-C715-4296-BA74-446E3C735C18}" type="pres">
      <dgm:prSet presAssocID="{3EB5402E-6906-4E9E-A0EA-E2C1DA846BD5}" presName="composite" presStyleCnt="0"/>
      <dgm:spPr/>
    </dgm:pt>
    <dgm:pt modelId="{788AEC7D-1D9E-4A22-8BE8-62F30CA12262}" type="pres">
      <dgm:prSet presAssocID="{3EB5402E-6906-4E9E-A0EA-E2C1DA846BD5}" presName="parentText" presStyleLbl="alignNode1" presStyleIdx="1" presStyleCnt="4">
        <dgm:presLayoutVars>
          <dgm:chMax val="1"/>
          <dgm:bulletEnabled val="1"/>
        </dgm:presLayoutVars>
      </dgm:prSet>
      <dgm:spPr/>
    </dgm:pt>
    <dgm:pt modelId="{1CC10722-1ED8-4F23-BD92-943F820C7F01}" type="pres">
      <dgm:prSet presAssocID="{3EB5402E-6906-4E9E-A0EA-E2C1DA846BD5}" presName="descendantText" presStyleLbl="alignAcc1" presStyleIdx="1" presStyleCnt="4">
        <dgm:presLayoutVars>
          <dgm:bulletEnabled val="1"/>
        </dgm:presLayoutVars>
      </dgm:prSet>
      <dgm:spPr/>
    </dgm:pt>
    <dgm:pt modelId="{92B3D004-543C-475E-BAAD-2DFA3D2E09E0}" type="pres">
      <dgm:prSet presAssocID="{F5ADBD49-BA2A-41C7-9109-FBAAFF7F1E0A}" presName="sp" presStyleCnt="0"/>
      <dgm:spPr/>
    </dgm:pt>
    <dgm:pt modelId="{DDFE9138-7374-4C75-895E-CE741D048E88}" type="pres">
      <dgm:prSet presAssocID="{8ABB4D22-EDD3-49A2-AA65-62BBAA293CEF}" presName="composite" presStyleCnt="0"/>
      <dgm:spPr/>
    </dgm:pt>
    <dgm:pt modelId="{1159A5AA-5BBD-4FCD-84B7-EAB9C0720313}" type="pres">
      <dgm:prSet presAssocID="{8ABB4D22-EDD3-49A2-AA65-62BBAA293CEF}" presName="parentText" presStyleLbl="alignNode1" presStyleIdx="2" presStyleCnt="4">
        <dgm:presLayoutVars>
          <dgm:chMax val="1"/>
          <dgm:bulletEnabled val="1"/>
        </dgm:presLayoutVars>
      </dgm:prSet>
      <dgm:spPr/>
    </dgm:pt>
    <dgm:pt modelId="{FA919A0B-8596-44D3-BBCA-01EBBD71CE77}" type="pres">
      <dgm:prSet presAssocID="{8ABB4D22-EDD3-49A2-AA65-62BBAA293CEF}" presName="descendantText" presStyleLbl="alignAcc1" presStyleIdx="2" presStyleCnt="4">
        <dgm:presLayoutVars>
          <dgm:bulletEnabled val="1"/>
        </dgm:presLayoutVars>
      </dgm:prSet>
      <dgm:spPr/>
    </dgm:pt>
    <dgm:pt modelId="{0E02FD6A-3ACC-4461-BF1E-9A4113360681}" type="pres">
      <dgm:prSet presAssocID="{EE719B16-4976-49A4-A9E9-8DAD988FE85F}" presName="sp" presStyleCnt="0"/>
      <dgm:spPr/>
    </dgm:pt>
    <dgm:pt modelId="{176F13AB-CCB1-4914-828C-9237D8140301}" type="pres">
      <dgm:prSet presAssocID="{8F4B7DDB-74A2-4331-96FF-9193239A4C41}" presName="composite" presStyleCnt="0"/>
      <dgm:spPr/>
    </dgm:pt>
    <dgm:pt modelId="{DE412D11-A183-4BC7-967C-0471FD13E362}" type="pres">
      <dgm:prSet presAssocID="{8F4B7DDB-74A2-4331-96FF-9193239A4C41}" presName="parentText" presStyleLbl="alignNode1" presStyleIdx="3" presStyleCnt="4">
        <dgm:presLayoutVars>
          <dgm:chMax val="1"/>
          <dgm:bulletEnabled val="1"/>
        </dgm:presLayoutVars>
      </dgm:prSet>
      <dgm:spPr/>
    </dgm:pt>
    <dgm:pt modelId="{D5A8F174-104E-4CF1-AE7F-FA07BA170621}" type="pres">
      <dgm:prSet presAssocID="{8F4B7DDB-74A2-4331-96FF-9193239A4C41}" presName="descendantText" presStyleLbl="alignAcc1" presStyleIdx="3" presStyleCnt="4">
        <dgm:presLayoutVars>
          <dgm:bulletEnabled val="1"/>
        </dgm:presLayoutVars>
      </dgm:prSet>
      <dgm:spPr/>
    </dgm:pt>
  </dgm:ptLst>
  <dgm:cxnLst>
    <dgm:cxn modelId="{C0718106-2905-493A-BF00-8AA8DFCAAB05}" srcId="{79457EC7-F445-41A3-8090-B2DF61C1182C}" destId="{8F4B7DDB-74A2-4331-96FF-9193239A4C41}" srcOrd="3" destOrd="0" parTransId="{ABD59F90-BE13-4D95-AC70-75F18BA43CD7}" sibTransId="{07AFDB78-CC74-4F95-8559-A2041EEE32D8}"/>
    <dgm:cxn modelId="{899C180A-EDC0-4BA1-BE86-D22614758A8C}" type="presOf" srcId="{3EFE69CF-FCC1-4BAE-85EB-2218ECE5BD29}" destId="{FA919A0B-8596-44D3-BBCA-01EBBD71CE77}" srcOrd="0" destOrd="0" presId="urn:microsoft.com/office/officeart/2005/8/layout/chevron2"/>
    <dgm:cxn modelId="{DA30E70C-774A-42C5-81DC-B5BDC34A4E22}" srcId="{8ABB4D22-EDD3-49A2-AA65-62BBAA293CEF}" destId="{3EFE69CF-FCC1-4BAE-85EB-2218ECE5BD29}" srcOrd="0" destOrd="0" parTransId="{EE5269A5-2B9B-4C8F-B0F7-B201CF778CE8}" sibTransId="{F3218594-7C59-4923-9BEB-FA01B3AB07BF}"/>
    <dgm:cxn modelId="{0B69C50E-660F-449C-8966-36DF5FD98055}" type="presOf" srcId="{A18ADD05-BC9F-4B5F-A4DF-A4ACFD26385B}" destId="{D5A8F174-104E-4CF1-AE7F-FA07BA170621}" srcOrd="0" destOrd="0" presId="urn:microsoft.com/office/officeart/2005/8/layout/chevron2"/>
    <dgm:cxn modelId="{0B05E837-3EAC-4C6A-B265-3690B9F84553}" type="presOf" srcId="{8ABB4D22-EDD3-49A2-AA65-62BBAA293CEF}" destId="{1159A5AA-5BBD-4FCD-84B7-EAB9C0720313}" srcOrd="0" destOrd="0" presId="urn:microsoft.com/office/officeart/2005/8/layout/chevron2"/>
    <dgm:cxn modelId="{8C198F43-0163-4817-A1CF-620F46329F4B}" type="presOf" srcId="{79457EC7-F445-41A3-8090-B2DF61C1182C}" destId="{280C6F01-179E-4D75-80EA-1C16F82E52F4}" srcOrd="0" destOrd="0" presId="urn:microsoft.com/office/officeart/2005/8/layout/chevron2"/>
    <dgm:cxn modelId="{E7981244-BD8E-4C53-BE88-011B9D9429D0}" srcId="{79457EC7-F445-41A3-8090-B2DF61C1182C}" destId="{8ABB4D22-EDD3-49A2-AA65-62BBAA293CEF}" srcOrd="2" destOrd="0" parTransId="{9E902680-5FE5-43E3-96E7-1B2CA0BE735D}" sibTransId="{EE719B16-4976-49A4-A9E9-8DAD988FE85F}"/>
    <dgm:cxn modelId="{5B652F70-594E-42AB-B288-319C2968C0BD}" type="presOf" srcId="{584B3CC5-4F37-43C1-A793-17B463969A7E}" destId="{A56E82B5-73B7-43CB-BD1A-87DAA39FE491}" srcOrd="0" destOrd="0" presId="urn:microsoft.com/office/officeart/2005/8/layout/chevron2"/>
    <dgm:cxn modelId="{71791356-E8E0-4322-A664-2939982817E4}" type="presOf" srcId="{8F4B7DDB-74A2-4331-96FF-9193239A4C41}" destId="{DE412D11-A183-4BC7-967C-0471FD13E362}" srcOrd="0" destOrd="0" presId="urn:microsoft.com/office/officeart/2005/8/layout/chevron2"/>
    <dgm:cxn modelId="{FF0E9181-34D5-408B-82DD-B7B839594375}" type="presOf" srcId="{92A49D98-146B-4440-86F4-B32EC378A568}" destId="{648E5051-3CB0-4984-975D-4BB78A3404E2}" srcOrd="0" destOrd="0" presId="urn:microsoft.com/office/officeart/2005/8/layout/chevron2"/>
    <dgm:cxn modelId="{0018F486-08B1-4BF0-A92E-95EBC10C91D1}" type="presOf" srcId="{9DC3F9E6-8914-48C8-9A54-08ADA8A5A426}" destId="{1CC10722-1ED8-4F23-BD92-943F820C7F01}" srcOrd="0" destOrd="0" presId="urn:microsoft.com/office/officeart/2005/8/layout/chevron2"/>
    <dgm:cxn modelId="{CF88E991-C553-49D4-A329-74A82A0E8C1A}" srcId="{8F4B7DDB-74A2-4331-96FF-9193239A4C41}" destId="{A18ADD05-BC9F-4B5F-A4DF-A4ACFD26385B}" srcOrd="0" destOrd="0" parTransId="{D55528D2-5D90-4560-937F-F37317ED3852}" sibTransId="{85DAAEAE-03CF-4444-8F7F-4A97DDD24DEA}"/>
    <dgm:cxn modelId="{A0720E92-5132-41F2-91EF-BC60D0CA2772}" srcId="{3EB5402E-6906-4E9E-A0EA-E2C1DA846BD5}" destId="{9DC3F9E6-8914-48C8-9A54-08ADA8A5A426}" srcOrd="0" destOrd="0" parTransId="{CB57D4AE-C8B0-4590-A53B-79F2C72538FF}" sibTransId="{0A0B4930-AB09-4040-8685-5FCDC581981B}"/>
    <dgm:cxn modelId="{9548B699-3812-4DB9-B455-220CB3F9BA4D}" srcId="{79457EC7-F445-41A3-8090-B2DF61C1182C}" destId="{92A49D98-146B-4440-86F4-B32EC378A568}" srcOrd="0" destOrd="0" parTransId="{7147FDDE-9B49-4010-854C-B3805D52B128}" sibTransId="{FACDC628-220F-4F9D-ACCA-AC942737637B}"/>
    <dgm:cxn modelId="{4D11ACAF-0130-49EF-9C40-C32F14D33F49}" type="presOf" srcId="{3EB5402E-6906-4E9E-A0EA-E2C1DA846BD5}" destId="{788AEC7D-1D9E-4A22-8BE8-62F30CA12262}" srcOrd="0" destOrd="0" presId="urn:microsoft.com/office/officeart/2005/8/layout/chevron2"/>
    <dgm:cxn modelId="{1E4971B8-ED87-48A6-8942-4F013EC7BFBC}" srcId="{79457EC7-F445-41A3-8090-B2DF61C1182C}" destId="{3EB5402E-6906-4E9E-A0EA-E2C1DA846BD5}" srcOrd="1" destOrd="0" parTransId="{4B9370CA-9E87-4EBB-9C52-7744D7C9BA1D}" sibTransId="{F5ADBD49-BA2A-41C7-9109-FBAAFF7F1E0A}"/>
    <dgm:cxn modelId="{402D1BF4-AA48-4297-92C4-BE8D36326767}" srcId="{92A49D98-146B-4440-86F4-B32EC378A568}" destId="{584B3CC5-4F37-43C1-A793-17B463969A7E}" srcOrd="0" destOrd="0" parTransId="{8C345DF9-9CDF-4672-BB45-6E13AF86504A}" sibTransId="{1C42D3C0-24CD-420B-9246-DAA55D342B3B}"/>
    <dgm:cxn modelId="{626DB22E-0452-4686-9570-CD31A306B046}" type="presParOf" srcId="{280C6F01-179E-4D75-80EA-1C16F82E52F4}" destId="{06D2553A-165E-4BC2-8111-FC3C628319B7}" srcOrd="0" destOrd="0" presId="urn:microsoft.com/office/officeart/2005/8/layout/chevron2"/>
    <dgm:cxn modelId="{10C94766-6683-46B1-88CF-49933068343C}" type="presParOf" srcId="{06D2553A-165E-4BC2-8111-FC3C628319B7}" destId="{648E5051-3CB0-4984-975D-4BB78A3404E2}" srcOrd="0" destOrd="0" presId="urn:microsoft.com/office/officeart/2005/8/layout/chevron2"/>
    <dgm:cxn modelId="{8EC2BCBF-1B3C-4FC3-8072-67619707757F}" type="presParOf" srcId="{06D2553A-165E-4BC2-8111-FC3C628319B7}" destId="{A56E82B5-73B7-43CB-BD1A-87DAA39FE491}" srcOrd="1" destOrd="0" presId="urn:microsoft.com/office/officeart/2005/8/layout/chevron2"/>
    <dgm:cxn modelId="{8D7335FB-B2E5-485C-9C48-E7A74ACDA141}" type="presParOf" srcId="{280C6F01-179E-4D75-80EA-1C16F82E52F4}" destId="{C0890A07-E21F-4D9B-8AC4-055CC754920F}" srcOrd="1" destOrd="0" presId="urn:microsoft.com/office/officeart/2005/8/layout/chevron2"/>
    <dgm:cxn modelId="{DE69DF03-336F-4383-A238-4CD535EBCC38}" type="presParOf" srcId="{280C6F01-179E-4D75-80EA-1C16F82E52F4}" destId="{295E956F-C715-4296-BA74-446E3C735C18}" srcOrd="2" destOrd="0" presId="urn:microsoft.com/office/officeart/2005/8/layout/chevron2"/>
    <dgm:cxn modelId="{84791612-F7FA-46CD-BCEF-1CFB3B2F3FDF}" type="presParOf" srcId="{295E956F-C715-4296-BA74-446E3C735C18}" destId="{788AEC7D-1D9E-4A22-8BE8-62F30CA12262}" srcOrd="0" destOrd="0" presId="urn:microsoft.com/office/officeart/2005/8/layout/chevron2"/>
    <dgm:cxn modelId="{5F91D3AF-9989-45BE-A59B-AD769255D99E}" type="presParOf" srcId="{295E956F-C715-4296-BA74-446E3C735C18}" destId="{1CC10722-1ED8-4F23-BD92-943F820C7F01}" srcOrd="1" destOrd="0" presId="urn:microsoft.com/office/officeart/2005/8/layout/chevron2"/>
    <dgm:cxn modelId="{56EE0251-6526-4531-BB7B-3E2506B28E1F}" type="presParOf" srcId="{280C6F01-179E-4D75-80EA-1C16F82E52F4}" destId="{92B3D004-543C-475E-BAAD-2DFA3D2E09E0}" srcOrd="3" destOrd="0" presId="urn:microsoft.com/office/officeart/2005/8/layout/chevron2"/>
    <dgm:cxn modelId="{EE6D91DE-4B3C-4C01-85A5-E8CE20A05EF2}" type="presParOf" srcId="{280C6F01-179E-4D75-80EA-1C16F82E52F4}" destId="{DDFE9138-7374-4C75-895E-CE741D048E88}" srcOrd="4" destOrd="0" presId="urn:microsoft.com/office/officeart/2005/8/layout/chevron2"/>
    <dgm:cxn modelId="{B35975B5-A47C-4FCD-9F38-0DF3051833AA}" type="presParOf" srcId="{DDFE9138-7374-4C75-895E-CE741D048E88}" destId="{1159A5AA-5BBD-4FCD-84B7-EAB9C0720313}" srcOrd="0" destOrd="0" presId="urn:microsoft.com/office/officeart/2005/8/layout/chevron2"/>
    <dgm:cxn modelId="{31BFDBD1-8E4E-4F14-9C08-463450D91F93}" type="presParOf" srcId="{DDFE9138-7374-4C75-895E-CE741D048E88}" destId="{FA919A0B-8596-44D3-BBCA-01EBBD71CE77}" srcOrd="1" destOrd="0" presId="urn:microsoft.com/office/officeart/2005/8/layout/chevron2"/>
    <dgm:cxn modelId="{8D48C467-560D-4927-B84C-1AB1342F9B73}" type="presParOf" srcId="{280C6F01-179E-4D75-80EA-1C16F82E52F4}" destId="{0E02FD6A-3ACC-4461-BF1E-9A4113360681}" srcOrd="5" destOrd="0" presId="urn:microsoft.com/office/officeart/2005/8/layout/chevron2"/>
    <dgm:cxn modelId="{65722A87-981E-4730-B24A-26EE302C8499}" type="presParOf" srcId="{280C6F01-179E-4D75-80EA-1C16F82E52F4}" destId="{176F13AB-CCB1-4914-828C-9237D8140301}" srcOrd="6" destOrd="0" presId="urn:microsoft.com/office/officeart/2005/8/layout/chevron2"/>
    <dgm:cxn modelId="{8981AF20-E465-4097-9848-EFF75A76B48C}" type="presParOf" srcId="{176F13AB-CCB1-4914-828C-9237D8140301}" destId="{DE412D11-A183-4BC7-967C-0471FD13E362}" srcOrd="0" destOrd="0" presId="urn:microsoft.com/office/officeart/2005/8/layout/chevron2"/>
    <dgm:cxn modelId="{EB95802C-835C-414A-9A68-11202E9A9CCB}" type="presParOf" srcId="{176F13AB-CCB1-4914-828C-9237D8140301}" destId="{D5A8F174-104E-4CF1-AE7F-FA07BA17062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4E3E13-1FBD-4C87-BC6A-90A6254A2DFC}" type="doc">
      <dgm:prSet loTypeId="urn:microsoft.com/office/officeart/2005/8/layout/matrix2" loCatId="matrix" qsTypeId="urn:microsoft.com/office/officeart/2005/8/quickstyle/simple1" qsCatId="simple" csTypeId="urn:microsoft.com/office/officeart/2005/8/colors/accent6_2" csCatId="accent6"/>
      <dgm:spPr/>
      <dgm:t>
        <a:bodyPr/>
        <a:lstStyle/>
        <a:p>
          <a:endParaRPr lang="en-US"/>
        </a:p>
      </dgm:t>
    </dgm:pt>
    <dgm:pt modelId="{D94B8093-2F94-494D-A9E7-468A31D9D54B}">
      <dgm:prSet/>
      <dgm:spPr/>
      <dgm:t>
        <a:bodyPr/>
        <a:lstStyle/>
        <a:p>
          <a:r>
            <a:rPr lang="en-US"/>
            <a:t>We chose this segment because we want to help customers who have retirement objectives and have to support multiple dependents. </a:t>
          </a:r>
        </a:p>
      </dgm:t>
    </dgm:pt>
    <dgm:pt modelId="{8EE59FC0-DE1B-4BD2-B453-C4E093490F02}" type="parTrans" cxnId="{5A5CCA8F-09B1-492F-9B2D-103C0E696606}">
      <dgm:prSet/>
      <dgm:spPr/>
      <dgm:t>
        <a:bodyPr/>
        <a:lstStyle/>
        <a:p>
          <a:endParaRPr lang="en-US"/>
        </a:p>
      </dgm:t>
    </dgm:pt>
    <dgm:pt modelId="{0963BDFD-B447-4C83-8CC7-0FEAE524BF59}" type="sibTrans" cxnId="{5A5CCA8F-09B1-492F-9B2D-103C0E696606}">
      <dgm:prSet/>
      <dgm:spPr/>
      <dgm:t>
        <a:bodyPr/>
        <a:lstStyle/>
        <a:p>
          <a:endParaRPr lang="en-US"/>
        </a:p>
      </dgm:t>
    </dgm:pt>
    <dgm:pt modelId="{ADF0BEC6-F699-4F18-AB2F-2DFF06481BC7}">
      <dgm:prSet/>
      <dgm:spPr/>
      <dgm:t>
        <a:bodyPr/>
        <a:lstStyle/>
        <a:p>
          <a:r>
            <a:rPr lang="en-US"/>
            <a:t>We know that these customers have different challenges and opportunities than other customers who have retirement objectives but have fewer or no dependents. </a:t>
          </a:r>
        </a:p>
      </dgm:t>
    </dgm:pt>
    <dgm:pt modelId="{9C1B503C-996D-49AC-8DBB-B93D448C2849}" type="parTrans" cxnId="{13C67E47-1C5B-4C6B-B188-409F17B0B679}">
      <dgm:prSet/>
      <dgm:spPr/>
      <dgm:t>
        <a:bodyPr/>
        <a:lstStyle/>
        <a:p>
          <a:endParaRPr lang="en-US"/>
        </a:p>
      </dgm:t>
    </dgm:pt>
    <dgm:pt modelId="{F502A96F-0B6F-476E-ABA4-8330446FBE32}" type="sibTrans" cxnId="{13C67E47-1C5B-4C6B-B188-409F17B0B679}">
      <dgm:prSet/>
      <dgm:spPr/>
      <dgm:t>
        <a:bodyPr/>
        <a:lstStyle/>
        <a:p>
          <a:endParaRPr lang="en-US"/>
        </a:p>
      </dgm:t>
    </dgm:pt>
    <dgm:pt modelId="{80C4D543-D77F-4FAD-BC7F-105C303D7EF3}">
      <dgm:prSet/>
      <dgm:spPr/>
      <dgm:t>
        <a:bodyPr/>
        <a:lstStyle/>
        <a:p>
          <a:r>
            <a:rPr lang="en-US"/>
            <a:t>We also know that these customers have different risk profiles than other customers who have retirement objectives but are either low or high risk takers. </a:t>
          </a:r>
        </a:p>
      </dgm:t>
    </dgm:pt>
    <dgm:pt modelId="{A1378893-3CC7-465F-A24C-3E6454C3D376}" type="parTrans" cxnId="{5B368079-4FB7-47E7-88F6-0DA515BF72C0}">
      <dgm:prSet/>
      <dgm:spPr/>
      <dgm:t>
        <a:bodyPr/>
        <a:lstStyle/>
        <a:p>
          <a:endParaRPr lang="en-US"/>
        </a:p>
      </dgm:t>
    </dgm:pt>
    <dgm:pt modelId="{388E472A-2094-4064-90D1-7BBF7DF8F693}" type="sibTrans" cxnId="{5B368079-4FB7-47E7-88F6-0DA515BF72C0}">
      <dgm:prSet/>
      <dgm:spPr/>
      <dgm:t>
        <a:bodyPr/>
        <a:lstStyle/>
        <a:p>
          <a:endParaRPr lang="en-US"/>
        </a:p>
      </dgm:t>
    </dgm:pt>
    <dgm:pt modelId="{6374B4D6-FBAB-464D-899D-161EEC996465}">
      <dgm:prSet/>
      <dgm:spPr/>
      <dgm:t>
        <a:bodyPr/>
        <a:lstStyle/>
        <a:p>
          <a:r>
            <a:rPr lang="en-US"/>
            <a:t>We want to offer these customers solutions that can help them achieve their retirement goals while balancing their risk appetite and their family obligations.</a:t>
          </a:r>
        </a:p>
      </dgm:t>
    </dgm:pt>
    <dgm:pt modelId="{C695AA98-0AFD-4706-867B-437245C20C3D}" type="parTrans" cxnId="{30AAF323-1C1D-4CFA-9D3E-0CD370D93818}">
      <dgm:prSet/>
      <dgm:spPr/>
      <dgm:t>
        <a:bodyPr/>
        <a:lstStyle/>
        <a:p>
          <a:endParaRPr lang="en-US"/>
        </a:p>
      </dgm:t>
    </dgm:pt>
    <dgm:pt modelId="{0488BD32-7119-4B2F-B07E-0A839E3B2C18}" type="sibTrans" cxnId="{30AAF323-1C1D-4CFA-9D3E-0CD370D93818}">
      <dgm:prSet/>
      <dgm:spPr/>
      <dgm:t>
        <a:bodyPr/>
        <a:lstStyle/>
        <a:p>
          <a:endParaRPr lang="en-US"/>
        </a:p>
      </dgm:t>
    </dgm:pt>
    <dgm:pt modelId="{55D11440-E132-479E-84DD-68370B600841}" type="pres">
      <dgm:prSet presAssocID="{884E3E13-1FBD-4C87-BC6A-90A6254A2DFC}" presName="matrix" presStyleCnt="0">
        <dgm:presLayoutVars>
          <dgm:chMax val="1"/>
          <dgm:dir/>
          <dgm:resizeHandles val="exact"/>
        </dgm:presLayoutVars>
      </dgm:prSet>
      <dgm:spPr/>
    </dgm:pt>
    <dgm:pt modelId="{E8185813-B97D-4665-9552-036FD4A06115}" type="pres">
      <dgm:prSet presAssocID="{884E3E13-1FBD-4C87-BC6A-90A6254A2DFC}" presName="axisShape" presStyleLbl="bgShp" presStyleIdx="0" presStyleCnt="1"/>
      <dgm:spPr/>
    </dgm:pt>
    <dgm:pt modelId="{B7923DE5-B38A-4972-9E49-CBC421840BA7}" type="pres">
      <dgm:prSet presAssocID="{884E3E13-1FBD-4C87-BC6A-90A6254A2DFC}" presName="rect1" presStyleLbl="node1" presStyleIdx="0" presStyleCnt="4">
        <dgm:presLayoutVars>
          <dgm:chMax val="0"/>
          <dgm:chPref val="0"/>
          <dgm:bulletEnabled val="1"/>
        </dgm:presLayoutVars>
      </dgm:prSet>
      <dgm:spPr/>
    </dgm:pt>
    <dgm:pt modelId="{83CFFA4C-5053-498E-ABDE-73A19E7D2948}" type="pres">
      <dgm:prSet presAssocID="{884E3E13-1FBD-4C87-BC6A-90A6254A2DFC}" presName="rect2" presStyleLbl="node1" presStyleIdx="1" presStyleCnt="4">
        <dgm:presLayoutVars>
          <dgm:chMax val="0"/>
          <dgm:chPref val="0"/>
          <dgm:bulletEnabled val="1"/>
        </dgm:presLayoutVars>
      </dgm:prSet>
      <dgm:spPr/>
    </dgm:pt>
    <dgm:pt modelId="{BDD8F17F-C8F0-43B1-9D92-0E3E17FD6070}" type="pres">
      <dgm:prSet presAssocID="{884E3E13-1FBD-4C87-BC6A-90A6254A2DFC}" presName="rect3" presStyleLbl="node1" presStyleIdx="2" presStyleCnt="4">
        <dgm:presLayoutVars>
          <dgm:chMax val="0"/>
          <dgm:chPref val="0"/>
          <dgm:bulletEnabled val="1"/>
        </dgm:presLayoutVars>
      </dgm:prSet>
      <dgm:spPr/>
    </dgm:pt>
    <dgm:pt modelId="{240C72B6-4394-4D40-AF1F-9812150AD8B0}" type="pres">
      <dgm:prSet presAssocID="{884E3E13-1FBD-4C87-BC6A-90A6254A2DFC}" presName="rect4" presStyleLbl="node1" presStyleIdx="3" presStyleCnt="4">
        <dgm:presLayoutVars>
          <dgm:chMax val="0"/>
          <dgm:chPref val="0"/>
          <dgm:bulletEnabled val="1"/>
        </dgm:presLayoutVars>
      </dgm:prSet>
      <dgm:spPr/>
    </dgm:pt>
  </dgm:ptLst>
  <dgm:cxnLst>
    <dgm:cxn modelId="{64C72503-5F18-4525-B3CE-0229F4CD56C4}" type="presOf" srcId="{80C4D543-D77F-4FAD-BC7F-105C303D7EF3}" destId="{BDD8F17F-C8F0-43B1-9D92-0E3E17FD6070}" srcOrd="0" destOrd="0" presId="urn:microsoft.com/office/officeart/2005/8/layout/matrix2"/>
    <dgm:cxn modelId="{63701815-6EB9-40CC-9DAA-FB371DCCD3E8}" type="presOf" srcId="{ADF0BEC6-F699-4F18-AB2F-2DFF06481BC7}" destId="{83CFFA4C-5053-498E-ABDE-73A19E7D2948}" srcOrd="0" destOrd="0" presId="urn:microsoft.com/office/officeart/2005/8/layout/matrix2"/>
    <dgm:cxn modelId="{30AAF323-1C1D-4CFA-9D3E-0CD370D93818}" srcId="{884E3E13-1FBD-4C87-BC6A-90A6254A2DFC}" destId="{6374B4D6-FBAB-464D-899D-161EEC996465}" srcOrd="3" destOrd="0" parTransId="{C695AA98-0AFD-4706-867B-437245C20C3D}" sibTransId="{0488BD32-7119-4B2F-B07E-0A839E3B2C18}"/>
    <dgm:cxn modelId="{E3B97031-894E-468F-8356-8D9863090F91}" type="presOf" srcId="{884E3E13-1FBD-4C87-BC6A-90A6254A2DFC}" destId="{55D11440-E132-479E-84DD-68370B600841}" srcOrd="0" destOrd="0" presId="urn:microsoft.com/office/officeart/2005/8/layout/matrix2"/>
    <dgm:cxn modelId="{13C67E47-1C5B-4C6B-B188-409F17B0B679}" srcId="{884E3E13-1FBD-4C87-BC6A-90A6254A2DFC}" destId="{ADF0BEC6-F699-4F18-AB2F-2DFF06481BC7}" srcOrd="1" destOrd="0" parTransId="{9C1B503C-996D-49AC-8DBB-B93D448C2849}" sibTransId="{F502A96F-0B6F-476E-ABA4-8330446FBE32}"/>
    <dgm:cxn modelId="{8C7C8C76-33F4-48E5-91EA-0FBCC29FC6DB}" type="presOf" srcId="{D94B8093-2F94-494D-A9E7-468A31D9D54B}" destId="{B7923DE5-B38A-4972-9E49-CBC421840BA7}" srcOrd="0" destOrd="0" presId="urn:microsoft.com/office/officeart/2005/8/layout/matrix2"/>
    <dgm:cxn modelId="{5B368079-4FB7-47E7-88F6-0DA515BF72C0}" srcId="{884E3E13-1FBD-4C87-BC6A-90A6254A2DFC}" destId="{80C4D543-D77F-4FAD-BC7F-105C303D7EF3}" srcOrd="2" destOrd="0" parTransId="{A1378893-3CC7-465F-A24C-3E6454C3D376}" sibTransId="{388E472A-2094-4064-90D1-7BBF7DF8F693}"/>
    <dgm:cxn modelId="{5A5CCA8F-09B1-492F-9B2D-103C0E696606}" srcId="{884E3E13-1FBD-4C87-BC6A-90A6254A2DFC}" destId="{D94B8093-2F94-494D-A9E7-468A31D9D54B}" srcOrd="0" destOrd="0" parTransId="{8EE59FC0-DE1B-4BD2-B453-C4E093490F02}" sibTransId="{0963BDFD-B447-4C83-8CC7-0FEAE524BF59}"/>
    <dgm:cxn modelId="{758DF8E5-DCFB-4F6E-8627-72A7C1E8BBE7}" type="presOf" srcId="{6374B4D6-FBAB-464D-899D-161EEC996465}" destId="{240C72B6-4394-4D40-AF1F-9812150AD8B0}" srcOrd="0" destOrd="0" presId="urn:microsoft.com/office/officeart/2005/8/layout/matrix2"/>
    <dgm:cxn modelId="{FEE9C6A4-D561-4457-945A-3AA6DF1F0582}" type="presParOf" srcId="{55D11440-E132-479E-84DD-68370B600841}" destId="{E8185813-B97D-4665-9552-036FD4A06115}" srcOrd="0" destOrd="0" presId="urn:microsoft.com/office/officeart/2005/8/layout/matrix2"/>
    <dgm:cxn modelId="{267A44B1-5E82-4415-B057-F06A73B14D77}" type="presParOf" srcId="{55D11440-E132-479E-84DD-68370B600841}" destId="{B7923DE5-B38A-4972-9E49-CBC421840BA7}" srcOrd="1" destOrd="0" presId="urn:microsoft.com/office/officeart/2005/8/layout/matrix2"/>
    <dgm:cxn modelId="{237E31D1-4D19-4143-8791-1D72E1A86B38}" type="presParOf" srcId="{55D11440-E132-479E-84DD-68370B600841}" destId="{83CFFA4C-5053-498E-ABDE-73A19E7D2948}" srcOrd="2" destOrd="0" presId="urn:microsoft.com/office/officeart/2005/8/layout/matrix2"/>
    <dgm:cxn modelId="{C822FD20-3F9E-4FDE-B550-E6F572477ECD}" type="presParOf" srcId="{55D11440-E132-479E-84DD-68370B600841}" destId="{BDD8F17F-C8F0-43B1-9D92-0E3E17FD6070}" srcOrd="3" destOrd="0" presId="urn:microsoft.com/office/officeart/2005/8/layout/matrix2"/>
    <dgm:cxn modelId="{0241C8BA-7C97-4896-AEDB-0C76D5F8782E}" type="presParOf" srcId="{55D11440-E132-479E-84DD-68370B600841}" destId="{240C72B6-4394-4D40-AF1F-9812150AD8B0}"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7F0D31-69D7-42A7-B720-9658EE1D94EE}" type="doc">
      <dgm:prSet loTypeId="urn:microsoft.com/office/officeart/2005/8/layout/vList2" loCatId="list" qsTypeId="urn:microsoft.com/office/officeart/2005/8/quickstyle/simple1" qsCatId="simple" csTypeId="urn:microsoft.com/office/officeart/2005/8/colors/accent6_3" csCatId="accent6"/>
      <dgm:spPr/>
      <dgm:t>
        <a:bodyPr/>
        <a:lstStyle/>
        <a:p>
          <a:endParaRPr lang="en-US"/>
        </a:p>
      </dgm:t>
    </dgm:pt>
    <dgm:pt modelId="{6255A1DC-43EC-4DB7-ABEC-1955F46D36E1}">
      <dgm:prSet/>
      <dgm:spPr/>
      <dgm:t>
        <a:bodyPr/>
        <a:lstStyle/>
        <a:p>
          <a:r>
            <a:rPr lang="en-US"/>
            <a:t>We chose this segment because we want to help customers who are in the old age group, are married, and are low risk takers. </a:t>
          </a:r>
        </a:p>
      </dgm:t>
    </dgm:pt>
    <dgm:pt modelId="{EAA8F216-2577-4837-83BF-D705B226F104}" type="parTrans" cxnId="{18EB9C03-211E-4DAC-8C03-7634547CE93D}">
      <dgm:prSet/>
      <dgm:spPr/>
      <dgm:t>
        <a:bodyPr/>
        <a:lstStyle/>
        <a:p>
          <a:endParaRPr lang="en-US"/>
        </a:p>
      </dgm:t>
    </dgm:pt>
    <dgm:pt modelId="{B2E5B72C-21CD-4B62-A16F-A075FC8B4CB1}" type="sibTrans" cxnId="{18EB9C03-211E-4DAC-8C03-7634547CE93D}">
      <dgm:prSet/>
      <dgm:spPr/>
      <dgm:t>
        <a:bodyPr/>
        <a:lstStyle/>
        <a:p>
          <a:endParaRPr lang="en-US"/>
        </a:p>
      </dgm:t>
    </dgm:pt>
    <dgm:pt modelId="{158DAD19-4F77-45F7-BCD2-A84AD621B783}">
      <dgm:prSet/>
      <dgm:spPr/>
      <dgm:t>
        <a:bodyPr/>
        <a:lstStyle/>
        <a:p>
          <a:r>
            <a:rPr lang="en-US"/>
            <a:t>We know that these customers have different needs and preferences than other customers who are in the old age group but are either single or high risk takers. </a:t>
          </a:r>
        </a:p>
      </dgm:t>
    </dgm:pt>
    <dgm:pt modelId="{717B3B88-F713-452C-A5BF-D7FE6B94EA0C}" type="parTrans" cxnId="{F08B5D02-C997-4290-8C0C-385E10D88057}">
      <dgm:prSet/>
      <dgm:spPr/>
      <dgm:t>
        <a:bodyPr/>
        <a:lstStyle/>
        <a:p>
          <a:endParaRPr lang="en-US"/>
        </a:p>
      </dgm:t>
    </dgm:pt>
    <dgm:pt modelId="{FA30CBF4-E117-42C5-A069-B84555BEB754}" type="sibTrans" cxnId="{F08B5D02-C997-4290-8C0C-385E10D88057}">
      <dgm:prSet/>
      <dgm:spPr/>
      <dgm:t>
        <a:bodyPr/>
        <a:lstStyle/>
        <a:p>
          <a:endParaRPr lang="en-US"/>
        </a:p>
      </dgm:t>
    </dgm:pt>
    <dgm:pt modelId="{0742518F-1004-4045-AD42-CB6FBF5D66A7}">
      <dgm:prSet/>
      <dgm:spPr/>
      <dgm:t>
        <a:bodyPr/>
        <a:lstStyle/>
        <a:p>
          <a:r>
            <a:rPr lang="en-US"/>
            <a:t>We want to offer these customers solutions that can help them enjoy their retirement years while preserving their capital and minimizing their losses.</a:t>
          </a:r>
        </a:p>
      </dgm:t>
    </dgm:pt>
    <dgm:pt modelId="{D584DB7E-0562-4570-BC1E-BC8B7036EDD2}" type="parTrans" cxnId="{A16DE313-7649-4E31-B1D4-EB8F991F512D}">
      <dgm:prSet/>
      <dgm:spPr/>
      <dgm:t>
        <a:bodyPr/>
        <a:lstStyle/>
        <a:p>
          <a:endParaRPr lang="en-US"/>
        </a:p>
      </dgm:t>
    </dgm:pt>
    <dgm:pt modelId="{0598043D-7011-4EDB-8026-1ADEC3FEAF90}" type="sibTrans" cxnId="{A16DE313-7649-4E31-B1D4-EB8F991F512D}">
      <dgm:prSet/>
      <dgm:spPr/>
      <dgm:t>
        <a:bodyPr/>
        <a:lstStyle/>
        <a:p>
          <a:endParaRPr lang="en-US"/>
        </a:p>
      </dgm:t>
    </dgm:pt>
    <dgm:pt modelId="{ADB63F2F-128D-48A5-9154-6B6388E957D5}" type="pres">
      <dgm:prSet presAssocID="{607F0D31-69D7-42A7-B720-9658EE1D94EE}" presName="linear" presStyleCnt="0">
        <dgm:presLayoutVars>
          <dgm:animLvl val="lvl"/>
          <dgm:resizeHandles val="exact"/>
        </dgm:presLayoutVars>
      </dgm:prSet>
      <dgm:spPr/>
    </dgm:pt>
    <dgm:pt modelId="{70F2A26A-79FC-45D2-9D3D-23C479A88C93}" type="pres">
      <dgm:prSet presAssocID="{6255A1DC-43EC-4DB7-ABEC-1955F46D36E1}" presName="parentText" presStyleLbl="node1" presStyleIdx="0" presStyleCnt="3">
        <dgm:presLayoutVars>
          <dgm:chMax val="0"/>
          <dgm:bulletEnabled val="1"/>
        </dgm:presLayoutVars>
      </dgm:prSet>
      <dgm:spPr/>
    </dgm:pt>
    <dgm:pt modelId="{9F5F74DF-A549-4427-946B-CE91A26FBEC5}" type="pres">
      <dgm:prSet presAssocID="{B2E5B72C-21CD-4B62-A16F-A075FC8B4CB1}" presName="spacer" presStyleCnt="0"/>
      <dgm:spPr/>
    </dgm:pt>
    <dgm:pt modelId="{CBC20EAB-2102-4F31-B9B0-BEA78C8D1FF6}" type="pres">
      <dgm:prSet presAssocID="{158DAD19-4F77-45F7-BCD2-A84AD621B783}" presName="parentText" presStyleLbl="node1" presStyleIdx="1" presStyleCnt="3">
        <dgm:presLayoutVars>
          <dgm:chMax val="0"/>
          <dgm:bulletEnabled val="1"/>
        </dgm:presLayoutVars>
      </dgm:prSet>
      <dgm:spPr/>
    </dgm:pt>
    <dgm:pt modelId="{4E01C4A9-D110-4640-B8F3-11F17404A690}" type="pres">
      <dgm:prSet presAssocID="{FA30CBF4-E117-42C5-A069-B84555BEB754}" presName="spacer" presStyleCnt="0"/>
      <dgm:spPr/>
    </dgm:pt>
    <dgm:pt modelId="{9351F356-D3F3-4F99-8D52-5516D479DA8E}" type="pres">
      <dgm:prSet presAssocID="{0742518F-1004-4045-AD42-CB6FBF5D66A7}" presName="parentText" presStyleLbl="node1" presStyleIdx="2" presStyleCnt="3">
        <dgm:presLayoutVars>
          <dgm:chMax val="0"/>
          <dgm:bulletEnabled val="1"/>
        </dgm:presLayoutVars>
      </dgm:prSet>
      <dgm:spPr/>
    </dgm:pt>
  </dgm:ptLst>
  <dgm:cxnLst>
    <dgm:cxn modelId="{F08B5D02-C997-4290-8C0C-385E10D88057}" srcId="{607F0D31-69D7-42A7-B720-9658EE1D94EE}" destId="{158DAD19-4F77-45F7-BCD2-A84AD621B783}" srcOrd="1" destOrd="0" parTransId="{717B3B88-F713-452C-A5BF-D7FE6B94EA0C}" sibTransId="{FA30CBF4-E117-42C5-A069-B84555BEB754}"/>
    <dgm:cxn modelId="{18EB9C03-211E-4DAC-8C03-7634547CE93D}" srcId="{607F0D31-69D7-42A7-B720-9658EE1D94EE}" destId="{6255A1DC-43EC-4DB7-ABEC-1955F46D36E1}" srcOrd="0" destOrd="0" parTransId="{EAA8F216-2577-4837-83BF-D705B226F104}" sibTransId="{B2E5B72C-21CD-4B62-A16F-A075FC8B4CB1}"/>
    <dgm:cxn modelId="{A16DE313-7649-4E31-B1D4-EB8F991F512D}" srcId="{607F0D31-69D7-42A7-B720-9658EE1D94EE}" destId="{0742518F-1004-4045-AD42-CB6FBF5D66A7}" srcOrd="2" destOrd="0" parTransId="{D584DB7E-0562-4570-BC1E-BC8B7036EDD2}" sibTransId="{0598043D-7011-4EDB-8026-1ADEC3FEAF90}"/>
    <dgm:cxn modelId="{43927D3E-7630-49B0-BC17-33E6318213F7}" type="presOf" srcId="{158DAD19-4F77-45F7-BCD2-A84AD621B783}" destId="{CBC20EAB-2102-4F31-B9B0-BEA78C8D1FF6}" srcOrd="0" destOrd="0" presId="urn:microsoft.com/office/officeart/2005/8/layout/vList2"/>
    <dgm:cxn modelId="{37AB516D-E3A2-484A-AC77-A1F87D569862}" type="presOf" srcId="{607F0D31-69D7-42A7-B720-9658EE1D94EE}" destId="{ADB63F2F-128D-48A5-9154-6B6388E957D5}" srcOrd="0" destOrd="0" presId="urn:microsoft.com/office/officeart/2005/8/layout/vList2"/>
    <dgm:cxn modelId="{BE22FAA1-8E46-4E78-8278-3AF0C6A35A44}" type="presOf" srcId="{6255A1DC-43EC-4DB7-ABEC-1955F46D36E1}" destId="{70F2A26A-79FC-45D2-9D3D-23C479A88C93}" srcOrd="0" destOrd="0" presId="urn:microsoft.com/office/officeart/2005/8/layout/vList2"/>
    <dgm:cxn modelId="{FCC638A5-6E24-4C23-A692-B858EEB67B96}" type="presOf" srcId="{0742518F-1004-4045-AD42-CB6FBF5D66A7}" destId="{9351F356-D3F3-4F99-8D52-5516D479DA8E}" srcOrd="0" destOrd="0" presId="urn:microsoft.com/office/officeart/2005/8/layout/vList2"/>
    <dgm:cxn modelId="{ABB06DE7-F4F6-4E45-9BD8-F76A7A2FA94C}" type="presParOf" srcId="{ADB63F2F-128D-48A5-9154-6B6388E957D5}" destId="{70F2A26A-79FC-45D2-9D3D-23C479A88C93}" srcOrd="0" destOrd="0" presId="urn:microsoft.com/office/officeart/2005/8/layout/vList2"/>
    <dgm:cxn modelId="{24B10902-ACD2-4F67-B229-42B646DBDBDC}" type="presParOf" srcId="{ADB63F2F-128D-48A5-9154-6B6388E957D5}" destId="{9F5F74DF-A549-4427-946B-CE91A26FBEC5}" srcOrd="1" destOrd="0" presId="urn:microsoft.com/office/officeart/2005/8/layout/vList2"/>
    <dgm:cxn modelId="{7018FFF0-14AE-4B92-8985-E3F916D9C7F3}" type="presParOf" srcId="{ADB63F2F-128D-48A5-9154-6B6388E957D5}" destId="{CBC20EAB-2102-4F31-B9B0-BEA78C8D1FF6}" srcOrd="2" destOrd="0" presId="urn:microsoft.com/office/officeart/2005/8/layout/vList2"/>
    <dgm:cxn modelId="{527E459E-AD4E-471C-A7E5-E4516A840565}" type="presParOf" srcId="{ADB63F2F-128D-48A5-9154-6B6388E957D5}" destId="{4E01C4A9-D110-4640-B8F3-11F17404A690}" srcOrd="3" destOrd="0" presId="urn:microsoft.com/office/officeart/2005/8/layout/vList2"/>
    <dgm:cxn modelId="{E56A9402-47E3-4723-AF98-7565D766C2A4}" type="presParOf" srcId="{ADB63F2F-128D-48A5-9154-6B6388E957D5}" destId="{9351F356-D3F3-4F99-8D52-5516D479DA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D1C8123-0AA7-436B-B75E-7F76D9C925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4D65F1D-E904-46DF-90E9-C4C334A0E504}">
      <dgm:prSet/>
      <dgm:spPr/>
      <dgm:t>
        <a:bodyPr/>
        <a:lstStyle/>
        <a:p>
          <a:r>
            <a:rPr lang="en-US"/>
            <a:t>We chose this segment because we want to help customers who live in areas with maximum asset and population with average to high risk tolerance. </a:t>
          </a:r>
        </a:p>
      </dgm:t>
    </dgm:pt>
    <dgm:pt modelId="{ED552E10-181D-4224-8017-4D4D5CE0F84A}" type="parTrans" cxnId="{1EB55822-4402-438F-9E7E-4A7702E66244}">
      <dgm:prSet/>
      <dgm:spPr/>
      <dgm:t>
        <a:bodyPr/>
        <a:lstStyle/>
        <a:p>
          <a:endParaRPr lang="en-US"/>
        </a:p>
      </dgm:t>
    </dgm:pt>
    <dgm:pt modelId="{B8EA5198-837A-4DD8-AFB2-15F6EB3AD466}" type="sibTrans" cxnId="{1EB55822-4402-438F-9E7E-4A7702E66244}">
      <dgm:prSet/>
      <dgm:spPr/>
      <dgm:t>
        <a:bodyPr/>
        <a:lstStyle/>
        <a:p>
          <a:endParaRPr lang="en-US"/>
        </a:p>
      </dgm:t>
    </dgm:pt>
    <dgm:pt modelId="{4A543F49-B03B-4607-B49A-123C8611F2E8}">
      <dgm:prSet/>
      <dgm:spPr/>
      <dgm:t>
        <a:bodyPr/>
        <a:lstStyle/>
        <a:p>
          <a:r>
            <a:rPr lang="en-US"/>
            <a:t>We know that these customers have different behaviors and preferences than other customers who live in areas with less asset and population or with low risk tolerance. </a:t>
          </a:r>
        </a:p>
      </dgm:t>
    </dgm:pt>
    <dgm:pt modelId="{5C974CF8-4D87-4C3F-BE4B-F7CBDC65D92E}" type="parTrans" cxnId="{4F416679-5C77-48B4-941B-11997EC21BB4}">
      <dgm:prSet/>
      <dgm:spPr/>
      <dgm:t>
        <a:bodyPr/>
        <a:lstStyle/>
        <a:p>
          <a:endParaRPr lang="en-US"/>
        </a:p>
      </dgm:t>
    </dgm:pt>
    <dgm:pt modelId="{0A2B1BF1-3540-4A99-915F-88DAC7CD9647}" type="sibTrans" cxnId="{4F416679-5C77-48B4-941B-11997EC21BB4}">
      <dgm:prSet/>
      <dgm:spPr/>
      <dgm:t>
        <a:bodyPr/>
        <a:lstStyle/>
        <a:p>
          <a:endParaRPr lang="en-US"/>
        </a:p>
      </dgm:t>
    </dgm:pt>
    <dgm:pt modelId="{8AAE14F5-663E-48C4-975D-524B2CC5BAA8}">
      <dgm:prSet/>
      <dgm:spPr/>
      <dgm:t>
        <a:bodyPr/>
        <a:lstStyle/>
        <a:p>
          <a:r>
            <a:rPr lang="en-US"/>
            <a:t>We want to offer these customers premium services and solutions that can help them leverage their wealth and location while diversifying their portfolio and managing their risks.</a:t>
          </a:r>
        </a:p>
      </dgm:t>
    </dgm:pt>
    <dgm:pt modelId="{A12EC50A-E1F9-4A4D-B1F7-530F571E3913}" type="parTrans" cxnId="{C330711A-8F59-4105-8A11-6F628E70B578}">
      <dgm:prSet/>
      <dgm:spPr/>
      <dgm:t>
        <a:bodyPr/>
        <a:lstStyle/>
        <a:p>
          <a:endParaRPr lang="en-US"/>
        </a:p>
      </dgm:t>
    </dgm:pt>
    <dgm:pt modelId="{B84209A1-C33C-46A2-8A09-2D9BAB96AFE8}" type="sibTrans" cxnId="{C330711A-8F59-4105-8A11-6F628E70B578}">
      <dgm:prSet/>
      <dgm:spPr/>
      <dgm:t>
        <a:bodyPr/>
        <a:lstStyle/>
        <a:p>
          <a:endParaRPr lang="en-US"/>
        </a:p>
      </dgm:t>
    </dgm:pt>
    <dgm:pt modelId="{D726D8C3-FBE2-42D0-8B79-0AE98E47DF6C}" type="pres">
      <dgm:prSet presAssocID="{DD1C8123-0AA7-436B-B75E-7F76D9C92553}" presName="linear" presStyleCnt="0">
        <dgm:presLayoutVars>
          <dgm:animLvl val="lvl"/>
          <dgm:resizeHandles val="exact"/>
        </dgm:presLayoutVars>
      </dgm:prSet>
      <dgm:spPr/>
    </dgm:pt>
    <dgm:pt modelId="{4EDFE005-E5DB-4851-B915-EE7DD15A578F}" type="pres">
      <dgm:prSet presAssocID="{E4D65F1D-E904-46DF-90E9-C4C334A0E504}" presName="parentText" presStyleLbl="node1" presStyleIdx="0" presStyleCnt="3">
        <dgm:presLayoutVars>
          <dgm:chMax val="0"/>
          <dgm:bulletEnabled val="1"/>
        </dgm:presLayoutVars>
      </dgm:prSet>
      <dgm:spPr/>
    </dgm:pt>
    <dgm:pt modelId="{7BB719C7-A47E-4634-BF70-128BB93F5BDE}" type="pres">
      <dgm:prSet presAssocID="{B8EA5198-837A-4DD8-AFB2-15F6EB3AD466}" presName="spacer" presStyleCnt="0"/>
      <dgm:spPr/>
    </dgm:pt>
    <dgm:pt modelId="{1096B376-1547-464A-A821-8F0A11009A8A}" type="pres">
      <dgm:prSet presAssocID="{4A543F49-B03B-4607-B49A-123C8611F2E8}" presName="parentText" presStyleLbl="node1" presStyleIdx="1" presStyleCnt="3">
        <dgm:presLayoutVars>
          <dgm:chMax val="0"/>
          <dgm:bulletEnabled val="1"/>
        </dgm:presLayoutVars>
      </dgm:prSet>
      <dgm:spPr/>
    </dgm:pt>
    <dgm:pt modelId="{ABBB7A4D-5E28-46D4-AF65-2A2B77ED3B80}" type="pres">
      <dgm:prSet presAssocID="{0A2B1BF1-3540-4A99-915F-88DAC7CD9647}" presName="spacer" presStyleCnt="0"/>
      <dgm:spPr/>
    </dgm:pt>
    <dgm:pt modelId="{E2D09586-999B-479C-ADEF-6546EF22EC57}" type="pres">
      <dgm:prSet presAssocID="{8AAE14F5-663E-48C4-975D-524B2CC5BAA8}" presName="parentText" presStyleLbl="node1" presStyleIdx="2" presStyleCnt="3">
        <dgm:presLayoutVars>
          <dgm:chMax val="0"/>
          <dgm:bulletEnabled val="1"/>
        </dgm:presLayoutVars>
      </dgm:prSet>
      <dgm:spPr/>
    </dgm:pt>
  </dgm:ptLst>
  <dgm:cxnLst>
    <dgm:cxn modelId="{C330711A-8F59-4105-8A11-6F628E70B578}" srcId="{DD1C8123-0AA7-436B-B75E-7F76D9C92553}" destId="{8AAE14F5-663E-48C4-975D-524B2CC5BAA8}" srcOrd="2" destOrd="0" parTransId="{A12EC50A-E1F9-4A4D-B1F7-530F571E3913}" sibTransId="{B84209A1-C33C-46A2-8A09-2D9BAB96AFE8}"/>
    <dgm:cxn modelId="{D56E9C1F-E8D1-45F1-98C0-DC244251FC7F}" type="presOf" srcId="{E4D65F1D-E904-46DF-90E9-C4C334A0E504}" destId="{4EDFE005-E5DB-4851-B915-EE7DD15A578F}" srcOrd="0" destOrd="0" presId="urn:microsoft.com/office/officeart/2005/8/layout/vList2"/>
    <dgm:cxn modelId="{1EB55822-4402-438F-9E7E-4A7702E66244}" srcId="{DD1C8123-0AA7-436B-B75E-7F76D9C92553}" destId="{E4D65F1D-E904-46DF-90E9-C4C334A0E504}" srcOrd="0" destOrd="0" parTransId="{ED552E10-181D-4224-8017-4D4D5CE0F84A}" sibTransId="{B8EA5198-837A-4DD8-AFB2-15F6EB3AD466}"/>
    <dgm:cxn modelId="{4368A237-EE14-4D68-A12A-7E65F0BF4CD4}" type="presOf" srcId="{8AAE14F5-663E-48C4-975D-524B2CC5BAA8}" destId="{E2D09586-999B-479C-ADEF-6546EF22EC57}" srcOrd="0" destOrd="0" presId="urn:microsoft.com/office/officeart/2005/8/layout/vList2"/>
    <dgm:cxn modelId="{4F416679-5C77-48B4-941B-11997EC21BB4}" srcId="{DD1C8123-0AA7-436B-B75E-7F76D9C92553}" destId="{4A543F49-B03B-4607-B49A-123C8611F2E8}" srcOrd="1" destOrd="0" parTransId="{5C974CF8-4D87-4C3F-BE4B-F7CBDC65D92E}" sibTransId="{0A2B1BF1-3540-4A99-915F-88DAC7CD9647}"/>
    <dgm:cxn modelId="{2902D4D1-8930-4EB6-8058-2099EB50AF13}" type="presOf" srcId="{DD1C8123-0AA7-436B-B75E-7F76D9C92553}" destId="{D726D8C3-FBE2-42D0-8B79-0AE98E47DF6C}" srcOrd="0" destOrd="0" presId="urn:microsoft.com/office/officeart/2005/8/layout/vList2"/>
    <dgm:cxn modelId="{2D442EF9-CD66-4A0A-8AD9-141C9F6F11B3}" type="presOf" srcId="{4A543F49-B03B-4607-B49A-123C8611F2E8}" destId="{1096B376-1547-464A-A821-8F0A11009A8A}" srcOrd="0" destOrd="0" presId="urn:microsoft.com/office/officeart/2005/8/layout/vList2"/>
    <dgm:cxn modelId="{17346B2C-9008-485B-885F-2BDDF28EFAC7}" type="presParOf" srcId="{D726D8C3-FBE2-42D0-8B79-0AE98E47DF6C}" destId="{4EDFE005-E5DB-4851-B915-EE7DD15A578F}" srcOrd="0" destOrd="0" presId="urn:microsoft.com/office/officeart/2005/8/layout/vList2"/>
    <dgm:cxn modelId="{65F1DF11-2BCD-42F9-BA25-D8CC9B0E81BE}" type="presParOf" srcId="{D726D8C3-FBE2-42D0-8B79-0AE98E47DF6C}" destId="{7BB719C7-A47E-4634-BF70-128BB93F5BDE}" srcOrd="1" destOrd="0" presId="urn:microsoft.com/office/officeart/2005/8/layout/vList2"/>
    <dgm:cxn modelId="{18FFC206-76FA-472D-85AC-4B791DD7EF16}" type="presParOf" srcId="{D726D8C3-FBE2-42D0-8B79-0AE98E47DF6C}" destId="{1096B376-1547-464A-A821-8F0A11009A8A}" srcOrd="2" destOrd="0" presId="urn:microsoft.com/office/officeart/2005/8/layout/vList2"/>
    <dgm:cxn modelId="{6278FFC9-ABA1-4979-A40E-FB193802D8E0}" type="presParOf" srcId="{D726D8C3-FBE2-42D0-8B79-0AE98E47DF6C}" destId="{ABBB7A4D-5E28-46D4-AF65-2A2B77ED3B80}" srcOrd="3" destOrd="0" presId="urn:microsoft.com/office/officeart/2005/8/layout/vList2"/>
    <dgm:cxn modelId="{85A24A2E-E808-4D48-BC61-BF7D4ABD63C7}" type="presParOf" srcId="{D726D8C3-FBE2-42D0-8B79-0AE98E47DF6C}" destId="{E2D09586-999B-479C-ADEF-6546EF22EC5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85813-B97D-4665-9552-036FD4A06115}">
      <dsp:nvSpPr>
        <dsp:cNvPr id="0" name=""/>
        <dsp:cNvSpPr/>
      </dsp:nvSpPr>
      <dsp:spPr>
        <a:xfrm>
          <a:off x="649287" y="0"/>
          <a:ext cx="4873625" cy="4873625"/>
        </a:xfrm>
        <a:prstGeom prst="quadArrow">
          <a:avLst>
            <a:gd name="adj1" fmla="val 2000"/>
            <a:gd name="adj2" fmla="val 4000"/>
            <a:gd name="adj3" fmla="val 5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23DE5-B38A-4972-9E49-CBC421840BA7}">
      <dsp:nvSpPr>
        <dsp:cNvPr id="0" name=""/>
        <dsp:cNvSpPr/>
      </dsp:nvSpPr>
      <dsp:spPr>
        <a:xfrm>
          <a:off x="966073" y="316785"/>
          <a:ext cx="1949450" cy="1949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chose this segment because we want to help customers who have retirement objectives and have to support multiple dependents. </a:t>
          </a:r>
        </a:p>
      </dsp:txBody>
      <dsp:txXfrm>
        <a:off x="1061237" y="411949"/>
        <a:ext cx="1759122" cy="1759122"/>
      </dsp:txXfrm>
    </dsp:sp>
    <dsp:sp modelId="{83CFFA4C-5053-498E-ABDE-73A19E7D2948}">
      <dsp:nvSpPr>
        <dsp:cNvPr id="0" name=""/>
        <dsp:cNvSpPr/>
      </dsp:nvSpPr>
      <dsp:spPr>
        <a:xfrm>
          <a:off x="3256676" y="316785"/>
          <a:ext cx="1949450" cy="1949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know that these customers have different challenges and opportunities than other customers who have retirement objectives but have fewer or no dependents. </a:t>
          </a:r>
        </a:p>
      </dsp:txBody>
      <dsp:txXfrm>
        <a:off x="3351840" y="411949"/>
        <a:ext cx="1759122" cy="1759122"/>
      </dsp:txXfrm>
    </dsp:sp>
    <dsp:sp modelId="{BDD8F17F-C8F0-43B1-9D92-0E3E17FD6070}">
      <dsp:nvSpPr>
        <dsp:cNvPr id="0" name=""/>
        <dsp:cNvSpPr/>
      </dsp:nvSpPr>
      <dsp:spPr>
        <a:xfrm>
          <a:off x="966073" y="2607389"/>
          <a:ext cx="1949450" cy="1949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also know that these customers have different risk profiles than other customers who have retirement objectives but are either low or high risk takers. </a:t>
          </a:r>
        </a:p>
      </dsp:txBody>
      <dsp:txXfrm>
        <a:off x="1061237" y="2702553"/>
        <a:ext cx="1759122" cy="1759122"/>
      </dsp:txXfrm>
    </dsp:sp>
    <dsp:sp modelId="{240C72B6-4394-4D40-AF1F-9812150AD8B0}">
      <dsp:nvSpPr>
        <dsp:cNvPr id="0" name=""/>
        <dsp:cNvSpPr/>
      </dsp:nvSpPr>
      <dsp:spPr>
        <a:xfrm>
          <a:off x="3256676" y="2607389"/>
          <a:ext cx="1949450" cy="1949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want to offer these customers solutions that can help them achieve their retirement goals while balancing their risk appetite and their family obligations.</a:t>
          </a:r>
        </a:p>
      </dsp:txBody>
      <dsp:txXfrm>
        <a:off x="3351840" y="2702553"/>
        <a:ext cx="1759122" cy="17591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3B33C-BA40-4D84-9E7F-F9606A803B79}">
      <dsp:nvSpPr>
        <dsp:cNvPr id="0" name=""/>
        <dsp:cNvSpPr/>
      </dsp:nvSpPr>
      <dsp:spPr>
        <a:xfrm>
          <a:off x="0" y="527411"/>
          <a:ext cx="6172199" cy="1230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chose this segment because we want to help females who have less number of dependents. </a:t>
          </a:r>
        </a:p>
      </dsp:txBody>
      <dsp:txXfrm>
        <a:off x="60077" y="587488"/>
        <a:ext cx="6052045" cy="1110539"/>
      </dsp:txXfrm>
    </dsp:sp>
    <dsp:sp modelId="{27B905C6-315D-4867-9EC8-52C4B5FB7366}">
      <dsp:nvSpPr>
        <dsp:cNvPr id="0" name=""/>
        <dsp:cNvSpPr/>
      </dsp:nvSpPr>
      <dsp:spPr>
        <a:xfrm>
          <a:off x="0" y="1821465"/>
          <a:ext cx="6172199" cy="1230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know that this segment is lesser spoken about which eventually carries lot of groundwork but will eventually open lot of opportunities for us. </a:t>
          </a:r>
        </a:p>
      </dsp:txBody>
      <dsp:txXfrm>
        <a:off x="60077" y="1881542"/>
        <a:ext cx="6052045" cy="1110539"/>
      </dsp:txXfrm>
    </dsp:sp>
    <dsp:sp modelId="{BC0CB5DD-64E4-4936-B14F-68E7621A991F}">
      <dsp:nvSpPr>
        <dsp:cNvPr id="0" name=""/>
        <dsp:cNvSpPr/>
      </dsp:nvSpPr>
      <dsp:spPr>
        <a:xfrm>
          <a:off x="0" y="3115519"/>
          <a:ext cx="6172199" cy="1230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want to offer these customers solutions that can help them achieve their financial goals while empowering them and supporting them .</a:t>
          </a:r>
        </a:p>
      </dsp:txBody>
      <dsp:txXfrm>
        <a:off x="60077" y="3175596"/>
        <a:ext cx="6052045" cy="11105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5C45A-AEDF-44F4-B9AA-D94ADA8EE30D}">
      <dsp:nvSpPr>
        <dsp:cNvPr id="0" name=""/>
        <dsp:cNvSpPr/>
      </dsp:nvSpPr>
      <dsp:spPr>
        <a:xfrm>
          <a:off x="0" y="4368120"/>
          <a:ext cx="6262756" cy="143371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Employing sustainable investing exclusion criteria to avoid investments in issuers that are directly engaged in, and/or derive significant revenue from, certain industries which includes civilian semi-automatic firearms; tobacco production, or bonds issued against the proceeds of tobacco settlements </a:t>
          </a:r>
          <a:r>
            <a:rPr lang="en-US" sz="1700" kern="1200" err="1"/>
            <a:t>etc</a:t>
          </a:r>
        </a:p>
      </dsp:txBody>
      <dsp:txXfrm>
        <a:off x="0" y="4368120"/>
        <a:ext cx="6262756" cy="1433714"/>
      </dsp:txXfrm>
    </dsp:sp>
    <dsp:sp modelId="{F4F8BE58-EB4F-4B2A-94EB-18246B3DC18B}">
      <dsp:nvSpPr>
        <dsp:cNvPr id="0" name=""/>
        <dsp:cNvSpPr/>
      </dsp:nvSpPr>
      <dsp:spPr>
        <a:xfrm rot="10800000">
          <a:off x="0" y="2184573"/>
          <a:ext cx="6262756" cy="2205053"/>
        </a:xfrm>
        <a:prstGeom prst="upArrowCallou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Such companies include those that, at the time of initial purchase, </a:t>
          </a:r>
        </a:p>
      </dsp:txBody>
      <dsp:txXfrm rot="-10800000">
        <a:off x="0" y="2184573"/>
        <a:ext cx="6262756" cy="773973"/>
      </dsp:txXfrm>
    </dsp:sp>
    <dsp:sp modelId="{C1C94A70-843C-4263-BBD3-672DED0816C4}">
      <dsp:nvSpPr>
        <dsp:cNvPr id="0" name=""/>
        <dsp:cNvSpPr/>
      </dsp:nvSpPr>
      <dsp:spPr>
        <a:xfrm>
          <a:off x="0" y="2958546"/>
          <a:ext cx="3131378" cy="65931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Include a woman as a member of the senior management team </a:t>
          </a:r>
        </a:p>
      </dsp:txBody>
      <dsp:txXfrm>
        <a:off x="0" y="2958546"/>
        <a:ext cx="3131378" cy="659310"/>
      </dsp:txXfrm>
    </dsp:sp>
    <dsp:sp modelId="{E20660A8-43C9-4B01-A176-A7955E28B367}">
      <dsp:nvSpPr>
        <dsp:cNvPr id="0" name=""/>
        <dsp:cNvSpPr/>
      </dsp:nvSpPr>
      <dsp:spPr>
        <a:xfrm>
          <a:off x="3131378" y="2958546"/>
          <a:ext cx="3131378" cy="65931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Are governed by a board for which women represent at least one third of all directors, or in the adviser's opinion have adopted policies designed to attract, retain and promote women</a:t>
          </a:r>
        </a:p>
      </dsp:txBody>
      <dsp:txXfrm>
        <a:off x="3131378" y="2958546"/>
        <a:ext cx="3131378" cy="659310"/>
      </dsp:txXfrm>
    </dsp:sp>
    <dsp:sp modelId="{A8512713-57C7-4FA0-8694-2E53F0D235C3}">
      <dsp:nvSpPr>
        <dsp:cNvPr id="0" name=""/>
        <dsp:cNvSpPr/>
      </dsp:nvSpPr>
      <dsp:spPr>
        <a:xfrm rot="10800000">
          <a:off x="0" y="1025"/>
          <a:ext cx="6262756" cy="2205053"/>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Investing at least </a:t>
          </a:r>
          <a:r>
            <a:rPr lang="en-US" sz="1700" kern="1200">
              <a:latin typeface="Calibri Light" panose="020F0302020204030204"/>
            </a:rPr>
            <a:t>30</a:t>
          </a:r>
          <a:r>
            <a:rPr lang="en-US" sz="1700" kern="1200"/>
            <a:t>% of assets in equity securities of companies that prioritize and advance women's leadership and development. </a:t>
          </a:r>
        </a:p>
      </dsp:txBody>
      <dsp:txXfrm rot="10800000">
        <a:off x="0" y="1025"/>
        <a:ext cx="6262756" cy="14327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009BE-D02E-4A36-A839-0A84DD11064D}">
      <dsp:nvSpPr>
        <dsp:cNvPr id="0" name=""/>
        <dsp:cNvSpPr/>
      </dsp:nvSpPr>
      <dsp:spPr>
        <a:xfrm>
          <a:off x="2465871" y="18287"/>
          <a:ext cx="1243403" cy="12434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18B39-C555-4E55-8CA8-1A4E85A892C2}">
      <dsp:nvSpPr>
        <dsp:cNvPr id="0" name=""/>
        <dsp:cNvSpPr/>
      </dsp:nvSpPr>
      <dsp:spPr>
        <a:xfrm>
          <a:off x="2726986" y="279402"/>
          <a:ext cx="721174" cy="7211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119D6-EB80-4A0B-B7C2-9283B4459FA7}">
      <dsp:nvSpPr>
        <dsp:cNvPr id="0" name=""/>
        <dsp:cNvSpPr/>
      </dsp:nvSpPr>
      <dsp:spPr>
        <a:xfrm>
          <a:off x="3975718" y="18287"/>
          <a:ext cx="2930880" cy="12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rgbClr val="00B050"/>
              </a:solidFill>
            </a:rPr>
            <a:t>Commodities related sectors</a:t>
          </a:r>
          <a:r>
            <a:rPr lang="en-US" sz="1100" kern="1200"/>
            <a:t>, such as Oil &amp; Gas industries and Metals &amp; Mining are most sensitive to oil prices and the USD, since the two variables directly impact commodity prices. These sectors are also positively correlated to inflation expectations, as higher commodity prices tend to lift inflation expectations and increase the sectors’ profits. </a:t>
          </a:r>
        </a:p>
      </dsp:txBody>
      <dsp:txXfrm>
        <a:off x="3975718" y="18287"/>
        <a:ext cx="2930880" cy="1243403"/>
      </dsp:txXfrm>
    </dsp:sp>
    <dsp:sp modelId="{6A5722D7-B00A-445E-83D3-5A1AB6C8FAD4}">
      <dsp:nvSpPr>
        <dsp:cNvPr id="0" name=""/>
        <dsp:cNvSpPr/>
      </dsp:nvSpPr>
      <dsp:spPr>
        <a:xfrm>
          <a:off x="7417282" y="18287"/>
          <a:ext cx="1243403" cy="12434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6CA9CA-8C2C-4B03-B4CA-7C72D4C6DD9C}">
      <dsp:nvSpPr>
        <dsp:cNvPr id="0" name=""/>
        <dsp:cNvSpPr/>
      </dsp:nvSpPr>
      <dsp:spPr>
        <a:xfrm>
          <a:off x="7678397" y="279402"/>
          <a:ext cx="721174" cy="7211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628D02-DBA2-4758-B89A-F594F5E37549}">
      <dsp:nvSpPr>
        <dsp:cNvPr id="0" name=""/>
        <dsp:cNvSpPr/>
      </dsp:nvSpPr>
      <dsp:spPr>
        <a:xfrm>
          <a:off x="8927130" y="18287"/>
          <a:ext cx="2930880" cy="12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US" sz="1100" b="1" kern="1200">
              <a:solidFill>
                <a:srgbClr val="00B050"/>
              </a:solidFill>
            </a:rPr>
            <a:t>Cyclical industries like Financials and Energy</a:t>
          </a:r>
          <a:r>
            <a:rPr lang="en-US" sz="1100" kern="1200"/>
            <a:t> tend to move with 10-year yields, as higher 10-year yields generally point to strength in economic growth. Energy’s high sensitivity to 10-year yields is more likely driven by the high correlation between 10-year yields and oil prices since </a:t>
          </a:r>
          <a:r>
            <a:rPr lang="en-US" sz="1100" b="0" kern="1200">
              <a:latin typeface="Calibri Light" panose="020F0302020204030204"/>
            </a:rPr>
            <a:t>2009.</a:t>
          </a:r>
        </a:p>
      </dsp:txBody>
      <dsp:txXfrm>
        <a:off x="8927130" y="18287"/>
        <a:ext cx="2930880" cy="1243403"/>
      </dsp:txXfrm>
    </dsp:sp>
    <dsp:sp modelId="{C5017D6D-923B-4FA2-94E4-D9AF2D0EA3BA}">
      <dsp:nvSpPr>
        <dsp:cNvPr id="0" name=""/>
        <dsp:cNvSpPr/>
      </dsp:nvSpPr>
      <dsp:spPr>
        <a:xfrm>
          <a:off x="2465871" y="2231924"/>
          <a:ext cx="1243403" cy="12434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6B0585-2D9B-42A3-AF50-F05833E98D8E}">
      <dsp:nvSpPr>
        <dsp:cNvPr id="0" name=""/>
        <dsp:cNvSpPr/>
      </dsp:nvSpPr>
      <dsp:spPr>
        <a:xfrm>
          <a:off x="2726986" y="2493039"/>
          <a:ext cx="721174" cy="7211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BF208A-6C39-4A89-BF45-4AD003B24155}">
      <dsp:nvSpPr>
        <dsp:cNvPr id="0" name=""/>
        <dsp:cNvSpPr/>
      </dsp:nvSpPr>
      <dsp:spPr>
        <a:xfrm>
          <a:off x="3975718" y="2231924"/>
          <a:ext cx="2930880" cy="12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rgbClr val="00B050"/>
              </a:solidFill>
              <a:latin typeface="Calibri Light" panose="020F0302020204030204"/>
            </a:rPr>
            <a:t>Communication</a:t>
          </a:r>
          <a:r>
            <a:rPr lang="en-US" sz="1100" b="1" kern="1200">
              <a:solidFill>
                <a:srgbClr val="00B050"/>
              </a:solidFill>
            </a:rPr>
            <a:t> Services and Tech</a:t>
          </a:r>
          <a:r>
            <a:rPr lang="en-US" sz="1100" kern="1200"/>
            <a:t> have negative correlation to 10-year yields that can be explained by their growth-oriented, long-duration profile, as higher risk-free rates weigh more on growth stock valuations. </a:t>
          </a:r>
        </a:p>
      </dsp:txBody>
      <dsp:txXfrm>
        <a:off x="3975718" y="2231924"/>
        <a:ext cx="2930880" cy="1243403"/>
      </dsp:txXfrm>
    </dsp:sp>
    <dsp:sp modelId="{A680936A-75D2-4D31-99F1-01B9C9820788}">
      <dsp:nvSpPr>
        <dsp:cNvPr id="0" name=""/>
        <dsp:cNvSpPr/>
      </dsp:nvSpPr>
      <dsp:spPr>
        <a:xfrm>
          <a:off x="7417282" y="2231924"/>
          <a:ext cx="1243403" cy="12434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EC94F-4912-4837-83E0-205A13AC48AC}">
      <dsp:nvSpPr>
        <dsp:cNvPr id="0" name=""/>
        <dsp:cNvSpPr/>
      </dsp:nvSpPr>
      <dsp:spPr>
        <a:xfrm>
          <a:off x="7678397" y="2493039"/>
          <a:ext cx="721174" cy="7211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239AB-67F2-4D95-9F12-327557624F49}">
      <dsp:nvSpPr>
        <dsp:cNvPr id="0" name=""/>
        <dsp:cNvSpPr/>
      </dsp:nvSpPr>
      <dsp:spPr>
        <a:xfrm>
          <a:off x="8927130" y="2231924"/>
          <a:ext cx="2930880" cy="12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rgbClr val="00B050"/>
              </a:solidFill>
            </a:rPr>
            <a:t>Defensive sectors like Health Care and Consumer Staples</a:t>
          </a:r>
          <a:r>
            <a:rPr lang="en-US" sz="1100" kern="1200"/>
            <a:t> tend to outperform amid lower oil prices, declining inflation expectations, and a stronger USD, resulting from a weaker economic outlook and risk-off sentiment.</a:t>
          </a:r>
        </a:p>
      </dsp:txBody>
      <dsp:txXfrm>
        <a:off x="8927130" y="2231924"/>
        <a:ext cx="2930880" cy="1243403"/>
      </dsp:txXfrm>
    </dsp:sp>
    <dsp:sp modelId="{1F126B8F-98A2-40E6-BEBE-3DBB618B3ECA}">
      <dsp:nvSpPr>
        <dsp:cNvPr id="0" name=""/>
        <dsp:cNvSpPr/>
      </dsp:nvSpPr>
      <dsp:spPr>
        <a:xfrm>
          <a:off x="2465871" y="4445561"/>
          <a:ext cx="1243403" cy="12434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D4D13-D663-43D7-AEA1-03C30F9A8887}">
      <dsp:nvSpPr>
        <dsp:cNvPr id="0" name=""/>
        <dsp:cNvSpPr/>
      </dsp:nvSpPr>
      <dsp:spPr>
        <a:xfrm>
          <a:off x="2726986" y="4706676"/>
          <a:ext cx="721174" cy="7211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562E28-19F1-4447-9ACD-A1E2D277B92E}">
      <dsp:nvSpPr>
        <dsp:cNvPr id="0" name=""/>
        <dsp:cNvSpPr/>
      </dsp:nvSpPr>
      <dsp:spPr>
        <a:xfrm>
          <a:off x="3975718" y="4445561"/>
          <a:ext cx="2930880" cy="12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rgbClr val="00B050"/>
              </a:solidFill>
            </a:rPr>
            <a:t>Banks</a:t>
          </a:r>
          <a:r>
            <a:rPr lang="en-US" sz="1100" kern="1200"/>
            <a:t>: Since banks borrow at short-term rates and lend at long-term rates, a steepening yield curve generally provides tailwinds for banks’ profits, while a flattening curve means headwinds. Under the bear steepening scenario, higher rates on both the long and short end of the curve indicate that tightening monetary policies are not expected to hinder positive growth prospects, which further support demand for credits and bank revenue growth.</a:t>
          </a:r>
        </a:p>
      </dsp:txBody>
      <dsp:txXfrm>
        <a:off x="3975718" y="4445561"/>
        <a:ext cx="2930880" cy="1243403"/>
      </dsp:txXfrm>
    </dsp:sp>
    <dsp:sp modelId="{2D1C8B50-C6E9-4721-807A-757FB5F251DC}">
      <dsp:nvSpPr>
        <dsp:cNvPr id="0" name=""/>
        <dsp:cNvSpPr/>
      </dsp:nvSpPr>
      <dsp:spPr>
        <a:xfrm>
          <a:off x="7417282" y="4445561"/>
          <a:ext cx="1243403" cy="12434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138F8D-691B-41C3-8633-FDAB13E99606}">
      <dsp:nvSpPr>
        <dsp:cNvPr id="0" name=""/>
        <dsp:cNvSpPr/>
      </dsp:nvSpPr>
      <dsp:spPr>
        <a:xfrm>
          <a:off x="7678397" y="4706676"/>
          <a:ext cx="721174" cy="7211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9664BB-7ECF-465A-9DD6-4BE18D9725B4}">
      <dsp:nvSpPr>
        <dsp:cNvPr id="0" name=""/>
        <dsp:cNvSpPr/>
      </dsp:nvSpPr>
      <dsp:spPr>
        <a:xfrm>
          <a:off x="8927130" y="4445561"/>
          <a:ext cx="2930880" cy="12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rgbClr val="00B050"/>
              </a:solidFill>
            </a:rPr>
            <a:t>Utilities and Real Estate</a:t>
          </a:r>
          <a:r>
            <a:rPr lang="en-US" sz="1100" b="1" kern="1200"/>
            <a:t>: </a:t>
          </a:r>
          <a:r>
            <a:rPr lang="en-US" sz="1100" kern="1200"/>
            <a:t>Low Treasury yields also make Utilities’ and Real Estate’s high dividend income more attractive to investors. Lower yields also generally point to a weaker economic growth outlook and risk-off market sentiment, which favor high dividend defensive stocks in Utilities and Real Estate.</a:t>
          </a:r>
        </a:p>
      </dsp:txBody>
      <dsp:txXfrm>
        <a:off x="8927130" y="4445561"/>
        <a:ext cx="2930880" cy="12434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D498E-A115-4271-BAA2-87013FBF8E2F}">
      <dsp:nvSpPr>
        <dsp:cNvPr id="0" name=""/>
        <dsp:cNvSpPr/>
      </dsp:nvSpPr>
      <dsp:spPr>
        <a:xfrm>
          <a:off x="2169914" y="73384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B94599-D76C-4D0B-8AC1-535BF72147C1}">
      <dsp:nvSpPr>
        <dsp:cNvPr id="0" name=""/>
        <dsp:cNvSpPr/>
      </dsp:nvSpPr>
      <dsp:spPr>
        <a:xfrm>
          <a:off x="765914" y="236302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latin typeface="Calibri Light" panose="020F0302020204030204"/>
            </a:rPr>
            <a:t>Data Integration</a:t>
          </a:r>
          <a:endParaRPr lang="en-US" sz="3600" kern="1200"/>
        </a:p>
      </dsp:txBody>
      <dsp:txXfrm>
        <a:off x="765914" y="2363023"/>
        <a:ext cx="4320000" cy="648000"/>
      </dsp:txXfrm>
    </dsp:sp>
    <dsp:sp modelId="{46C09141-D4B5-4A06-B97C-050941BD6529}">
      <dsp:nvSpPr>
        <dsp:cNvPr id="0" name=""/>
        <dsp:cNvSpPr/>
      </dsp:nvSpPr>
      <dsp:spPr>
        <a:xfrm>
          <a:off x="765914" y="3065525"/>
          <a:ext cx="4320000" cy="393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Calibri Light" panose="020F0302020204030204"/>
            </a:rPr>
            <a:t>Gain more insights using Talend</a:t>
          </a:r>
          <a:endParaRPr lang="en-US" sz="1700" kern="1200"/>
        </a:p>
      </dsp:txBody>
      <dsp:txXfrm>
        <a:off x="765914" y="3065525"/>
        <a:ext cx="4320000" cy="393436"/>
      </dsp:txXfrm>
    </dsp:sp>
    <dsp:sp modelId="{D9AED4FD-9A1C-48A9-AAE5-2FC1F36A2457}">
      <dsp:nvSpPr>
        <dsp:cNvPr id="0" name=""/>
        <dsp:cNvSpPr/>
      </dsp:nvSpPr>
      <dsp:spPr>
        <a:xfrm>
          <a:off x="7245914" y="73384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77DEDC-9519-44BA-939B-7BD743EB8F03}">
      <dsp:nvSpPr>
        <dsp:cNvPr id="0" name=""/>
        <dsp:cNvSpPr/>
      </dsp:nvSpPr>
      <dsp:spPr>
        <a:xfrm>
          <a:off x="5841914" y="236302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latin typeface="Calibri Light" panose="020F0302020204030204"/>
            </a:rPr>
            <a:t>Data Deployment</a:t>
          </a:r>
          <a:endParaRPr lang="en-US" sz="3600" kern="1200"/>
        </a:p>
      </dsp:txBody>
      <dsp:txXfrm>
        <a:off x="5841914" y="2363023"/>
        <a:ext cx="4320000" cy="648000"/>
      </dsp:txXfrm>
    </dsp:sp>
    <dsp:sp modelId="{842EF511-16CE-4CD0-ABDA-64F7F35D9A05}">
      <dsp:nvSpPr>
        <dsp:cNvPr id="0" name=""/>
        <dsp:cNvSpPr/>
      </dsp:nvSpPr>
      <dsp:spPr>
        <a:xfrm>
          <a:off x="5841914" y="3065525"/>
          <a:ext cx="4320000" cy="393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Calibri Light" panose="020F0302020204030204"/>
            </a:rPr>
            <a:t>Use MongoDB Atlas for data deployment in Cloud</a:t>
          </a:r>
          <a:endParaRPr lang="en-US" sz="1700" kern="1200"/>
        </a:p>
      </dsp:txBody>
      <dsp:txXfrm>
        <a:off x="5841914" y="3065525"/>
        <a:ext cx="4320000" cy="393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2A26A-79FC-45D2-9D3D-23C479A88C93}">
      <dsp:nvSpPr>
        <dsp:cNvPr id="0" name=""/>
        <dsp:cNvSpPr/>
      </dsp:nvSpPr>
      <dsp:spPr>
        <a:xfrm>
          <a:off x="0" y="48406"/>
          <a:ext cx="6172199" cy="1550030"/>
        </a:xfrm>
        <a:prstGeom prst="round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chose this segment because we want to help customers who are in the old age group, are married, and are low risk takers. </a:t>
          </a:r>
        </a:p>
      </dsp:txBody>
      <dsp:txXfrm>
        <a:off x="75666" y="124072"/>
        <a:ext cx="6020867" cy="1398698"/>
      </dsp:txXfrm>
    </dsp:sp>
    <dsp:sp modelId="{CBC20EAB-2102-4F31-B9B0-BEA78C8D1FF6}">
      <dsp:nvSpPr>
        <dsp:cNvPr id="0" name=""/>
        <dsp:cNvSpPr/>
      </dsp:nvSpPr>
      <dsp:spPr>
        <a:xfrm>
          <a:off x="0" y="1661797"/>
          <a:ext cx="6172199" cy="1550030"/>
        </a:xfrm>
        <a:prstGeom prst="roundRect">
          <a:avLst/>
        </a:prstGeom>
        <a:solidFill>
          <a:schemeClr val="accent6">
            <a:shade val="80000"/>
            <a:hueOff val="160640"/>
            <a:satOff val="-6455"/>
            <a:lumOff val="13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know that these customers have different needs and preferences than other customers who are in the old age group but are either single or high risk takers. </a:t>
          </a:r>
        </a:p>
      </dsp:txBody>
      <dsp:txXfrm>
        <a:off x="75666" y="1737463"/>
        <a:ext cx="6020867" cy="1398698"/>
      </dsp:txXfrm>
    </dsp:sp>
    <dsp:sp modelId="{9351F356-D3F3-4F99-8D52-5516D479DA8E}">
      <dsp:nvSpPr>
        <dsp:cNvPr id="0" name=""/>
        <dsp:cNvSpPr/>
      </dsp:nvSpPr>
      <dsp:spPr>
        <a:xfrm>
          <a:off x="0" y="3275187"/>
          <a:ext cx="6172199" cy="1550030"/>
        </a:xfrm>
        <a:prstGeom prst="roundRect">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want to offer these customers solutions that can help them enjoy their retirement years while preserving their capital and minimizing their losses.</a:t>
          </a:r>
        </a:p>
      </dsp:txBody>
      <dsp:txXfrm>
        <a:off x="75666" y="3350853"/>
        <a:ext cx="6020867" cy="1398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3B33C-BA40-4D84-9E7F-F9606A803B79}">
      <dsp:nvSpPr>
        <dsp:cNvPr id="0" name=""/>
        <dsp:cNvSpPr/>
      </dsp:nvSpPr>
      <dsp:spPr>
        <a:xfrm>
          <a:off x="0" y="527411"/>
          <a:ext cx="6172199" cy="1230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chose this segment because we want to help females who have less number of dependents. </a:t>
          </a:r>
        </a:p>
      </dsp:txBody>
      <dsp:txXfrm>
        <a:off x="60077" y="587488"/>
        <a:ext cx="6052045" cy="1110539"/>
      </dsp:txXfrm>
    </dsp:sp>
    <dsp:sp modelId="{27B905C6-315D-4867-9EC8-52C4B5FB7366}">
      <dsp:nvSpPr>
        <dsp:cNvPr id="0" name=""/>
        <dsp:cNvSpPr/>
      </dsp:nvSpPr>
      <dsp:spPr>
        <a:xfrm>
          <a:off x="0" y="1821465"/>
          <a:ext cx="6172199" cy="1230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know that this segment is lesser spoken about which eventually carries lot of groundwork but will eventually open lot of opportunities for us. </a:t>
          </a:r>
        </a:p>
      </dsp:txBody>
      <dsp:txXfrm>
        <a:off x="60077" y="1881542"/>
        <a:ext cx="6052045" cy="1110539"/>
      </dsp:txXfrm>
    </dsp:sp>
    <dsp:sp modelId="{BC0CB5DD-64E4-4936-B14F-68E7621A991F}">
      <dsp:nvSpPr>
        <dsp:cNvPr id="0" name=""/>
        <dsp:cNvSpPr/>
      </dsp:nvSpPr>
      <dsp:spPr>
        <a:xfrm>
          <a:off x="0" y="3115519"/>
          <a:ext cx="6172199" cy="1230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want to offer these customers solutions that can help them achieve their financial goals while empowering them and supporting them .</a:t>
          </a:r>
        </a:p>
      </dsp:txBody>
      <dsp:txXfrm>
        <a:off x="60077" y="3175596"/>
        <a:ext cx="6052045" cy="11105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FE005-E5DB-4851-B915-EE7DD15A578F}">
      <dsp:nvSpPr>
        <dsp:cNvPr id="0" name=""/>
        <dsp:cNvSpPr/>
      </dsp:nvSpPr>
      <dsp:spPr>
        <a:xfrm>
          <a:off x="0" y="128177"/>
          <a:ext cx="6172199" cy="1498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We chose this segment because we want to help customers who live in areas with maximum asset and population with average to high risk tolerance. </a:t>
          </a:r>
        </a:p>
      </dsp:txBody>
      <dsp:txXfrm>
        <a:off x="73164" y="201341"/>
        <a:ext cx="6025871" cy="1352442"/>
      </dsp:txXfrm>
    </dsp:sp>
    <dsp:sp modelId="{1096B376-1547-464A-A821-8F0A11009A8A}">
      <dsp:nvSpPr>
        <dsp:cNvPr id="0" name=""/>
        <dsp:cNvSpPr/>
      </dsp:nvSpPr>
      <dsp:spPr>
        <a:xfrm>
          <a:off x="0" y="1687427"/>
          <a:ext cx="6172199" cy="1498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We know that these customers have different behaviors and preferences than other customers who live in areas with less asset and population or with low risk tolerance. </a:t>
          </a:r>
        </a:p>
      </dsp:txBody>
      <dsp:txXfrm>
        <a:off x="73164" y="1760591"/>
        <a:ext cx="6025871" cy="1352442"/>
      </dsp:txXfrm>
    </dsp:sp>
    <dsp:sp modelId="{E2D09586-999B-479C-ADEF-6546EF22EC57}">
      <dsp:nvSpPr>
        <dsp:cNvPr id="0" name=""/>
        <dsp:cNvSpPr/>
      </dsp:nvSpPr>
      <dsp:spPr>
        <a:xfrm>
          <a:off x="0" y="3246677"/>
          <a:ext cx="6172199" cy="1498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We want to offer these customers premium services and solutions that can help them leverage their wealth and location while diversifying their portfolio and managing their risks.</a:t>
          </a:r>
        </a:p>
      </dsp:txBody>
      <dsp:txXfrm>
        <a:off x="73164" y="3319841"/>
        <a:ext cx="6025871" cy="13524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FE005-E5DB-4851-B915-EE7DD15A578F}">
      <dsp:nvSpPr>
        <dsp:cNvPr id="0" name=""/>
        <dsp:cNvSpPr/>
      </dsp:nvSpPr>
      <dsp:spPr>
        <a:xfrm>
          <a:off x="0" y="79662"/>
          <a:ext cx="6172199"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u="none" kern="1200">
              <a:latin typeface="Calibri Light" panose="020F0302020204030204"/>
            </a:rPr>
            <a:t>Step 1:</a:t>
          </a:r>
          <a:r>
            <a:rPr lang="en-US" sz="1700" kern="1200">
              <a:latin typeface="Calibri Light" panose="020F0302020204030204"/>
            </a:rPr>
            <a:t> Analyse and preprocess the Data </a:t>
          </a:r>
          <a:endParaRPr lang="en-US" sz="1700" kern="1200"/>
        </a:p>
      </dsp:txBody>
      <dsp:txXfrm>
        <a:off x="32967" y="112629"/>
        <a:ext cx="6106265" cy="609393"/>
      </dsp:txXfrm>
    </dsp:sp>
    <dsp:sp modelId="{1096B376-1547-464A-A821-8F0A11009A8A}">
      <dsp:nvSpPr>
        <dsp:cNvPr id="0" name=""/>
        <dsp:cNvSpPr/>
      </dsp:nvSpPr>
      <dsp:spPr>
        <a:xfrm>
          <a:off x="0" y="803950"/>
          <a:ext cx="6172199"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latin typeface="Calibri Light" panose="020F0302020204030204"/>
            </a:rPr>
            <a:t>Step 2:</a:t>
          </a:r>
          <a:r>
            <a:rPr lang="en-US" sz="1700" kern="1200">
              <a:latin typeface="Calibri Light" panose="020F0302020204030204"/>
            </a:rPr>
            <a:t> Establish the logic and label the dataset based on increase or decrease in close price.</a:t>
          </a:r>
          <a:endParaRPr lang="en-US" sz="1700" kern="1200"/>
        </a:p>
      </dsp:txBody>
      <dsp:txXfrm>
        <a:off x="32967" y="836917"/>
        <a:ext cx="6106265" cy="609393"/>
      </dsp:txXfrm>
    </dsp:sp>
    <dsp:sp modelId="{E2D09586-999B-479C-ADEF-6546EF22EC57}">
      <dsp:nvSpPr>
        <dsp:cNvPr id="0" name=""/>
        <dsp:cNvSpPr/>
      </dsp:nvSpPr>
      <dsp:spPr>
        <a:xfrm>
          <a:off x="0" y="1528237"/>
          <a:ext cx="6172199"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latin typeface="Calibri Light" panose="020F0302020204030204"/>
            </a:rPr>
            <a:t>Step 3:</a:t>
          </a:r>
          <a:r>
            <a:rPr lang="en-US" sz="1700" kern="1200">
              <a:latin typeface="Calibri Light" panose="020F0302020204030204"/>
            </a:rPr>
            <a:t> Join the 2 dataset and remove Null values</a:t>
          </a:r>
          <a:endParaRPr lang="en-US" sz="1700" kern="1200"/>
        </a:p>
      </dsp:txBody>
      <dsp:txXfrm>
        <a:off x="32967" y="1561204"/>
        <a:ext cx="6106265" cy="609393"/>
      </dsp:txXfrm>
    </dsp:sp>
    <dsp:sp modelId="{B15CDD62-2DB3-4B92-AA88-376F47B311F3}">
      <dsp:nvSpPr>
        <dsp:cNvPr id="0" name=""/>
        <dsp:cNvSpPr/>
      </dsp:nvSpPr>
      <dsp:spPr>
        <a:xfrm>
          <a:off x="0" y="2252525"/>
          <a:ext cx="6172199"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latin typeface="Calibri Light" panose="020F0302020204030204"/>
            </a:rPr>
            <a:t>Step 4:</a:t>
          </a:r>
          <a:r>
            <a:rPr lang="en-US" sz="1700" kern="1200">
              <a:latin typeface="Calibri Light" panose="020F0302020204030204"/>
            </a:rPr>
            <a:t> Test-Train Split</a:t>
          </a:r>
        </a:p>
      </dsp:txBody>
      <dsp:txXfrm>
        <a:off x="32967" y="2285492"/>
        <a:ext cx="6106265" cy="609393"/>
      </dsp:txXfrm>
    </dsp:sp>
    <dsp:sp modelId="{B420AD06-421B-4D9E-AC6D-ABB3023F8B59}">
      <dsp:nvSpPr>
        <dsp:cNvPr id="0" name=""/>
        <dsp:cNvSpPr/>
      </dsp:nvSpPr>
      <dsp:spPr>
        <a:xfrm>
          <a:off x="0" y="2976813"/>
          <a:ext cx="6172199"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latin typeface="Calibri Light" panose="020F0302020204030204"/>
            </a:rPr>
            <a:t>Step 5: </a:t>
          </a:r>
          <a:r>
            <a:rPr lang="en-US" sz="1700" kern="1200">
              <a:latin typeface="Calibri Light" panose="020F0302020204030204"/>
            </a:rPr>
            <a:t>Train and Test the ML Models</a:t>
          </a:r>
        </a:p>
      </dsp:txBody>
      <dsp:txXfrm>
        <a:off x="32967" y="3009780"/>
        <a:ext cx="6106265" cy="609393"/>
      </dsp:txXfrm>
    </dsp:sp>
    <dsp:sp modelId="{C0602DC4-7E65-4F55-81C4-2B3F17568C9F}">
      <dsp:nvSpPr>
        <dsp:cNvPr id="0" name=""/>
        <dsp:cNvSpPr/>
      </dsp:nvSpPr>
      <dsp:spPr>
        <a:xfrm>
          <a:off x="0" y="3701100"/>
          <a:ext cx="6172199"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latin typeface="Calibri Light" panose="020F0302020204030204"/>
            </a:rPr>
            <a:t>Step 6:</a:t>
          </a:r>
          <a:r>
            <a:rPr lang="en-US" sz="1700" kern="1200">
              <a:latin typeface="Calibri Light" panose="020F0302020204030204"/>
            </a:rPr>
            <a:t> Compare the accuracy metrics</a:t>
          </a:r>
        </a:p>
      </dsp:txBody>
      <dsp:txXfrm>
        <a:off x="32967" y="3734067"/>
        <a:ext cx="6106265" cy="6093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E5051-3CB0-4984-975D-4BB78A3404E2}">
      <dsp:nvSpPr>
        <dsp:cNvPr id="0" name=""/>
        <dsp:cNvSpPr/>
      </dsp:nvSpPr>
      <dsp:spPr>
        <a:xfrm rot="5400000">
          <a:off x="-172356" y="175171"/>
          <a:ext cx="1149041" cy="804329"/>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Analyse</a:t>
          </a:r>
        </a:p>
      </dsp:txBody>
      <dsp:txXfrm rot="-5400000">
        <a:off x="1" y="404980"/>
        <a:ext cx="804329" cy="344712"/>
      </dsp:txXfrm>
    </dsp:sp>
    <dsp:sp modelId="{A56E82B5-73B7-43CB-BD1A-87DAA39FE491}">
      <dsp:nvSpPr>
        <dsp:cNvPr id="0" name=""/>
        <dsp:cNvSpPr/>
      </dsp:nvSpPr>
      <dsp:spPr>
        <a:xfrm rot="5400000">
          <a:off x="5575451" y="-4768306"/>
          <a:ext cx="746877" cy="10289120"/>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Analyse the result of Sentiment Analysis to attempt to perform a predictive analysis.</a:t>
          </a:r>
        </a:p>
      </dsp:txBody>
      <dsp:txXfrm rot="-5400000">
        <a:off x="804330" y="39275"/>
        <a:ext cx="10252660" cy="673957"/>
      </dsp:txXfrm>
    </dsp:sp>
    <dsp:sp modelId="{788AEC7D-1D9E-4A22-8BE8-62F30CA12262}">
      <dsp:nvSpPr>
        <dsp:cNvPr id="0" name=""/>
        <dsp:cNvSpPr/>
      </dsp:nvSpPr>
      <dsp:spPr>
        <a:xfrm rot="5400000">
          <a:off x="-172356" y="1176168"/>
          <a:ext cx="1149041" cy="804329"/>
        </a:xfrm>
        <a:prstGeom prst="chevron">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Improve</a:t>
          </a:r>
        </a:p>
      </dsp:txBody>
      <dsp:txXfrm rot="-5400000">
        <a:off x="1" y="1405977"/>
        <a:ext cx="804329" cy="344712"/>
      </dsp:txXfrm>
    </dsp:sp>
    <dsp:sp modelId="{1CC10722-1ED8-4F23-BD92-943F820C7F01}">
      <dsp:nvSpPr>
        <dsp:cNvPr id="0" name=""/>
        <dsp:cNvSpPr/>
      </dsp:nvSpPr>
      <dsp:spPr>
        <a:xfrm rot="5400000">
          <a:off x="5575451" y="-3767309"/>
          <a:ext cx="746877" cy="10289120"/>
        </a:xfrm>
        <a:prstGeom prst="round2Same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Further improve model's accuracy using cross entropy, other Large models.</a:t>
          </a:r>
        </a:p>
      </dsp:txBody>
      <dsp:txXfrm rot="-5400000">
        <a:off x="804330" y="1040272"/>
        <a:ext cx="10252660" cy="673957"/>
      </dsp:txXfrm>
    </dsp:sp>
    <dsp:sp modelId="{1159A5AA-5BBD-4FCD-84B7-EAB9C0720313}">
      <dsp:nvSpPr>
        <dsp:cNvPr id="0" name=""/>
        <dsp:cNvSpPr/>
      </dsp:nvSpPr>
      <dsp:spPr>
        <a:xfrm rot="5400000">
          <a:off x="-172356" y="2177166"/>
          <a:ext cx="1149041" cy="804329"/>
        </a:xfrm>
        <a:prstGeom prst="chevron">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Come up</a:t>
          </a:r>
        </a:p>
      </dsp:txBody>
      <dsp:txXfrm rot="-5400000">
        <a:off x="1" y="2406975"/>
        <a:ext cx="804329" cy="344712"/>
      </dsp:txXfrm>
    </dsp:sp>
    <dsp:sp modelId="{FA919A0B-8596-44D3-BBCA-01EBBD71CE77}">
      <dsp:nvSpPr>
        <dsp:cNvPr id="0" name=""/>
        <dsp:cNvSpPr/>
      </dsp:nvSpPr>
      <dsp:spPr>
        <a:xfrm rot="5400000">
          <a:off x="5575451" y="-2766311"/>
          <a:ext cx="746877" cy="10289120"/>
        </a:xfrm>
        <a:prstGeom prst="round2Same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Come up with the Funds </a:t>
          </a:r>
        </a:p>
      </dsp:txBody>
      <dsp:txXfrm rot="-5400000">
        <a:off x="804330" y="2041270"/>
        <a:ext cx="10252660" cy="673957"/>
      </dsp:txXfrm>
    </dsp:sp>
    <dsp:sp modelId="{DE412D11-A183-4BC7-967C-0471FD13E362}">
      <dsp:nvSpPr>
        <dsp:cNvPr id="0" name=""/>
        <dsp:cNvSpPr/>
      </dsp:nvSpPr>
      <dsp:spPr>
        <a:xfrm rot="5400000">
          <a:off x="-172356" y="3178163"/>
          <a:ext cx="1149041" cy="804329"/>
        </a:xfrm>
        <a:prstGeom prst="chevron">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Assign</a:t>
          </a:r>
        </a:p>
      </dsp:txBody>
      <dsp:txXfrm rot="-5400000">
        <a:off x="1" y="3407972"/>
        <a:ext cx="804329" cy="344712"/>
      </dsp:txXfrm>
    </dsp:sp>
    <dsp:sp modelId="{D5A8F174-104E-4CF1-AE7F-FA07BA170621}">
      <dsp:nvSpPr>
        <dsp:cNvPr id="0" name=""/>
        <dsp:cNvSpPr/>
      </dsp:nvSpPr>
      <dsp:spPr>
        <a:xfrm rot="5400000">
          <a:off x="5575451" y="-1765314"/>
          <a:ext cx="746877" cy="10289120"/>
        </a:xfrm>
        <a:prstGeom prst="round2Same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Assign suitable funds to customer segmentation.</a:t>
          </a:r>
        </a:p>
      </dsp:txBody>
      <dsp:txXfrm rot="-5400000">
        <a:off x="804330" y="3042267"/>
        <a:ext cx="10252660" cy="6739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85813-B97D-4665-9552-036FD4A06115}">
      <dsp:nvSpPr>
        <dsp:cNvPr id="0" name=""/>
        <dsp:cNvSpPr/>
      </dsp:nvSpPr>
      <dsp:spPr>
        <a:xfrm>
          <a:off x="649287" y="0"/>
          <a:ext cx="4873625" cy="4873625"/>
        </a:xfrm>
        <a:prstGeom prst="quadArrow">
          <a:avLst>
            <a:gd name="adj1" fmla="val 2000"/>
            <a:gd name="adj2" fmla="val 4000"/>
            <a:gd name="adj3" fmla="val 5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23DE5-B38A-4972-9E49-CBC421840BA7}">
      <dsp:nvSpPr>
        <dsp:cNvPr id="0" name=""/>
        <dsp:cNvSpPr/>
      </dsp:nvSpPr>
      <dsp:spPr>
        <a:xfrm>
          <a:off x="966073" y="316785"/>
          <a:ext cx="1949450" cy="1949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chose this segment because we want to help customers who have retirement objectives and have to support multiple dependents. </a:t>
          </a:r>
        </a:p>
      </dsp:txBody>
      <dsp:txXfrm>
        <a:off x="1061237" y="411949"/>
        <a:ext cx="1759122" cy="1759122"/>
      </dsp:txXfrm>
    </dsp:sp>
    <dsp:sp modelId="{83CFFA4C-5053-498E-ABDE-73A19E7D2948}">
      <dsp:nvSpPr>
        <dsp:cNvPr id="0" name=""/>
        <dsp:cNvSpPr/>
      </dsp:nvSpPr>
      <dsp:spPr>
        <a:xfrm>
          <a:off x="3256676" y="316785"/>
          <a:ext cx="1949450" cy="1949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know that these customers have different challenges and opportunities than other customers who have retirement objectives but have fewer or no dependents. </a:t>
          </a:r>
        </a:p>
      </dsp:txBody>
      <dsp:txXfrm>
        <a:off x="3351840" y="411949"/>
        <a:ext cx="1759122" cy="1759122"/>
      </dsp:txXfrm>
    </dsp:sp>
    <dsp:sp modelId="{BDD8F17F-C8F0-43B1-9D92-0E3E17FD6070}">
      <dsp:nvSpPr>
        <dsp:cNvPr id="0" name=""/>
        <dsp:cNvSpPr/>
      </dsp:nvSpPr>
      <dsp:spPr>
        <a:xfrm>
          <a:off x="966073" y="2607389"/>
          <a:ext cx="1949450" cy="1949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also know that these customers have different risk profiles than other customers who have retirement objectives but are either low or high risk takers. </a:t>
          </a:r>
        </a:p>
      </dsp:txBody>
      <dsp:txXfrm>
        <a:off x="1061237" y="2702553"/>
        <a:ext cx="1759122" cy="1759122"/>
      </dsp:txXfrm>
    </dsp:sp>
    <dsp:sp modelId="{240C72B6-4394-4D40-AF1F-9812150AD8B0}">
      <dsp:nvSpPr>
        <dsp:cNvPr id="0" name=""/>
        <dsp:cNvSpPr/>
      </dsp:nvSpPr>
      <dsp:spPr>
        <a:xfrm>
          <a:off x="3256676" y="2607389"/>
          <a:ext cx="1949450" cy="1949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want to offer these customers solutions that can help them achieve their retirement goals while balancing their risk appetite and their family obligations.</a:t>
          </a:r>
        </a:p>
      </dsp:txBody>
      <dsp:txXfrm>
        <a:off x="3351840" y="2702553"/>
        <a:ext cx="1759122" cy="17591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2A26A-79FC-45D2-9D3D-23C479A88C93}">
      <dsp:nvSpPr>
        <dsp:cNvPr id="0" name=""/>
        <dsp:cNvSpPr/>
      </dsp:nvSpPr>
      <dsp:spPr>
        <a:xfrm>
          <a:off x="0" y="48406"/>
          <a:ext cx="6172199" cy="1550030"/>
        </a:xfrm>
        <a:prstGeom prst="round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chose this segment because we want to help customers who are in the old age group, are married, and are low risk takers. </a:t>
          </a:r>
        </a:p>
      </dsp:txBody>
      <dsp:txXfrm>
        <a:off x="75666" y="124072"/>
        <a:ext cx="6020867" cy="1398698"/>
      </dsp:txXfrm>
    </dsp:sp>
    <dsp:sp modelId="{CBC20EAB-2102-4F31-B9B0-BEA78C8D1FF6}">
      <dsp:nvSpPr>
        <dsp:cNvPr id="0" name=""/>
        <dsp:cNvSpPr/>
      </dsp:nvSpPr>
      <dsp:spPr>
        <a:xfrm>
          <a:off x="0" y="1661797"/>
          <a:ext cx="6172199" cy="1550030"/>
        </a:xfrm>
        <a:prstGeom prst="roundRect">
          <a:avLst/>
        </a:prstGeom>
        <a:solidFill>
          <a:schemeClr val="accent6">
            <a:shade val="80000"/>
            <a:hueOff val="160640"/>
            <a:satOff val="-6455"/>
            <a:lumOff val="13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know that these customers have different needs and preferences than other customers who are in the old age group but are either single or high risk takers. </a:t>
          </a:r>
        </a:p>
      </dsp:txBody>
      <dsp:txXfrm>
        <a:off x="75666" y="1737463"/>
        <a:ext cx="6020867" cy="1398698"/>
      </dsp:txXfrm>
    </dsp:sp>
    <dsp:sp modelId="{9351F356-D3F3-4F99-8D52-5516D479DA8E}">
      <dsp:nvSpPr>
        <dsp:cNvPr id="0" name=""/>
        <dsp:cNvSpPr/>
      </dsp:nvSpPr>
      <dsp:spPr>
        <a:xfrm>
          <a:off x="0" y="3275187"/>
          <a:ext cx="6172199" cy="1550030"/>
        </a:xfrm>
        <a:prstGeom prst="roundRect">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want to offer these customers solutions that can help them enjoy their retirement years while preserving their capital and minimizing their losses.</a:t>
          </a:r>
        </a:p>
      </dsp:txBody>
      <dsp:txXfrm>
        <a:off x="75666" y="3350853"/>
        <a:ext cx="6020867" cy="13986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FE005-E5DB-4851-B915-EE7DD15A578F}">
      <dsp:nvSpPr>
        <dsp:cNvPr id="0" name=""/>
        <dsp:cNvSpPr/>
      </dsp:nvSpPr>
      <dsp:spPr>
        <a:xfrm>
          <a:off x="0" y="128177"/>
          <a:ext cx="6172199" cy="1498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We chose this segment because we want to help customers who live in areas with maximum asset and population with average to high risk tolerance. </a:t>
          </a:r>
        </a:p>
      </dsp:txBody>
      <dsp:txXfrm>
        <a:off x="73164" y="201341"/>
        <a:ext cx="6025871" cy="1352442"/>
      </dsp:txXfrm>
    </dsp:sp>
    <dsp:sp modelId="{1096B376-1547-464A-A821-8F0A11009A8A}">
      <dsp:nvSpPr>
        <dsp:cNvPr id="0" name=""/>
        <dsp:cNvSpPr/>
      </dsp:nvSpPr>
      <dsp:spPr>
        <a:xfrm>
          <a:off x="0" y="1687427"/>
          <a:ext cx="6172199" cy="1498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We know that these customers have different behaviors and preferences than other customers who live in areas with less asset and population or with low risk tolerance. </a:t>
          </a:r>
        </a:p>
      </dsp:txBody>
      <dsp:txXfrm>
        <a:off x="73164" y="1760591"/>
        <a:ext cx="6025871" cy="1352442"/>
      </dsp:txXfrm>
    </dsp:sp>
    <dsp:sp modelId="{E2D09586-999B-479C-ADEF-6546EF22EC57}">
      <dsp:nvSpPr>
        <dsp:cNvPr id="0" name=""/>
        <dsp:cNvSpPr/>
      </dsp:nvSpPr>
      <dsp:spPr>
        <a:xfrm>
          <a:off x="0" y="3246677"/>
          <a:ext cx="6172199" cy="1498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We want to offer these customers premium services and solutions that can help them leverage their wealth and location while diversifying their portfolio and managing their risks.</a:t>
          </a:r>
        </a:p>
      </dsp:txBody>
      <dsp:txXfrm>
        <a:off x="73164" y="3319841"/>
        <a:ext cx="6025871" cy="1352442"/>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59B62-061F-40AA-BB30-CD6B64059F0A}" type="datetimeFigureOut">
              <a:rPr lang="en-IN" smtClean="0"/>
              <a:t>16-10-2023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0727F-D0EE-4B41-81EC-01E8F70AD017}" type="slidenum">
              <a:rPr lang="en-IN" smtClean="0"/>
              <a:t>‹#›</a:t>
            </a:fld>
            <a:endParaRPr lang="en-IN"/>
          </a:p>
        </p:txBody>
      </p:sp>
    </p:spTree>
    <p:extLst>
      <p:ext uri="{BB962C8B-B14F-4D97-AF65-F5344CB8AC3E}">
        <p14:creationId xmlns:p14="http://schemas.microsoft.com/office/powerpoint/2010/main" val="76137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data cleaning – because of the unrecorded answers the graphs and risk score was getting skewed. </a:t>
            </a:r>
            <a:endParaRPr lang="en-IN"/>
          </a:p>
        </p:txBody>
      </p:sp>
      <p:sp>
        <p:nvSpPr>
          <p:cNvPr id="4" name="Slide Number Placeholder 3"/>
          <p:cNvSpPr>
            <a:spLocks noGrp="1"/>
          </p:cNvSpPr>
          <p:nvPr>
            <p:ph type="sldNum" sz="quarter" idx="5"/>
          </p:nvPr>
        </p:nvSpPr>
        <p:spPr/>
        <p:txBody>
          <a:bodyPr/>
          <a:lstStyle/>
          <a:p>
            <a:fld id="{E0CB7F21-649D-45A5-8082-60F045A12C8C}" type="slidenum">
              <a:rPr lang="en-IN" smtClean="0"/>
              <a:t>9</a:t>
            </a:fld>
            <a:endParaRPr lang="en-IN"/>
          </a:p>
        </p:txBody>
      </p:sp>
    </p:spTree>
    <p:extLst>
      <p:ext uri="{BB962C8B-B14F-4D97-AF65-F5344CB8AC3E}">
        <p14:creationId xmlns:p14="http://schemas.microsoft.com/office/powerpoint/2010/main" val="281808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36D2-D535-FE1F-F428-26C7D23602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FEEDCA-D795-4F39-3FE6-A37498D6CE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28B796-E0C1-D721-3B90-207B4BA6DA2A}"/>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5" name="Footer Placeholder 4">
            <a:extLst>
              <a:ext uri="{FF2B5EF4-FFF2-40B4-BE49-F238E27FC236}">
                <a16:creationId xmlns:a16="http://schemas.microsoft.com/office/drawing/2014/main" id="{52C98793-678D-2C1C-D80B-B6873F021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B89D7-6F0B-4A2E-8057-60A8A925E581}"/>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324965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E53B-92BC-850C-51DC-1B4EDC83D6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98C35A-78A7-32A6-DC8E-D8C26210BA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660F8-835B-122C-50B4-A25565E6179F}"/>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5" name="Footer Placeholder 4">
            <a:extLst>
              <a:ext uri="{FF2B5EF4-FFF2-40B4-BE49-F238E27FC236}">
                <a16:creationId xmlns:a16="http://schemas.microsoft.com/office/drawing/2014/main" id="{1AAA1802-ADBF-A88F-AC4E-DCE6A8771D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865B8-6526-6BAA-0AA8-95945815A51D}"/>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3850229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6DF3CC-BD99-B27D-12AF-0854F58265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DA6E9-82B3-89A1-4B77-B58746EB4A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C697C-A051-BED0-F3FE-C59765DB7184}"/>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5" name="Footer Placeholder 4">
            <a:extLst>
              <a:ext uri="{FF2B5EF4-FFF2-40B4-BE49-F238E27FC236}">
                <a16:creationId xmlns:a16="http://schemas.microsoft.com/office/drawing/2014/main" id="{02BE92C2-FF01-A92B-22EB-ACC220402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ECFBA-60C8-4206-B4FB-B4FFF9B49972}"/>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2400411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Layout">
    <p:spTree>
      <p:nvGrpSpPr>
        <p:cNvPr id="1" name=""/>
        <p:cNvGrpSpPr/>
        <p:nvPr/>
      </p:nvGrpSpPr>
      <p:grpSpPr>
        <a:xfrm>
          <a:off x="0" y="0"/>
          <a:ext cx="0" cy="0"/>
          <a:chOff x="0" y="0"/>
          <a:chExt cx="0" cy="0"/>
        </a:xfrm>
      </p:grpSpPr>
      <p:sp>
        <p:nvSpPr>
          <p:cNvPr id="14" name="Rectangle 13" descr="light gray background for top half of slide"/>
          <p:cNvSpPr/>
          <p:nvPr userDrawn="1"/>
        </p:nvSpPr>
        <p:spPr>
          <a:xfrm>
            <a:off x="0" y="0"/>
            <a:ext cx="12192000" cy="4819651"/>
          </a:xfrm>
          <a:prstGeom prst="rect">
            <a:avLst/>
          </a:prstGeom>
          <a:gradFill>
            <a:gsLst>
              <a:gs pos="0">
                <a:schemeClr val="bg1"/>
              </a:gs>
              <a:gs pos="99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4D4D4D"/>
              </a:solidFill>
              <a:latin typeface="Arial" panose="020B0604020202020204" pitchFamily="34" charset="0"/>
            </a:endParaRPr>
          </a:p>
        </p:txBody>
      </p:sp>
      <p:sp>
        <p:nvSpPr>
          <p:cNvPr id="13" name="Text Placeholder 5"/>
          <p:cNvSpPr>
            <a:spLocks noGrp="1"/>
          </p:cNvSpPr>
          <p:nvPr>
            <p:ph type="body" sz="quarter" idx="12" hasCustomPrompt="1"/>
          </p:nvPr>
        </p:nvSpPr>
        <p:spPr>
          <a:xfrm>
            <a:off x="5348379" y="160004"/>
            <a:ext cx="6608843" cy="361829"/>
          </a:xfrm>
        </p:spPr>
        <p:txBody>
          <a:bodyPr anchor="t"/>
          <a:lstStyle>
            <a:lvl1pPr marL="0" indent="0" algn="r">
              <a:buNone/>
              <a:defRPr sz="2133" b="0">
                <a:solidFill>
                  <a:srgbClr val="4D4D4D"/>
                </a:solidFill>
              </a:defRPr>
            </a:lvl1pPr>
            <a:lvl2pPr marL="315375" indent="0">
              <a:buNone/>
              <a:defRPr b="1">
                <a:solidFill>
                  <a:schemeClr val="accent5"/>
                </a:solidFill>
              </a:defRPr>
            </a:lvl2pPr>
            <a:lvl3pPr marL="609585" indent="0">
              <a:buNone/>
              <a:defRPr b="1">
                <a:solidFill>
                  <a:schemeClr val="accent5"/>
                </a:solidFill>
              </a:defRPr>
            </a:lvl3pPr>
            <a:lvl4pPr marL="840295" indent="0">
              <a:buNone/>
              <a:defRPr b="1">
                <a:solidFill>
                  <a:schemeClr val="accent5"/>
                </a:solidFill>
              </a:defRPr>
            </a:lvl4pPr>
            <a:lvl5pPr marL="1071007" indent="0">
              <a:buNone/>
              <a:defRPr b="1">
                <a:solidFill>
                  <a:schemeClr val="accent5"/>
                </a:solidFill>
              </a:defRPr>
            </a:lvl5pPr>
          </a:lstStyle>
          <a:p>
            <a:pPr lvl="0"/>
            <a:r>
              <a:rPr lang="en-US"/>
              <a:t>DATE HERE</a:t>
            </a:r>
          </a:p>
        </p:txBody>
      </p:sp>
      <p:sp>
        <p:nvSpPr>
          <p:cNvPr id="25" name="Subtitle 2"/>
          <p:cNvSpPr>
            <a:spLocks noGrp="1"/>
          </p:cNvSpPr>
          <p:nvPr>
            <p:ph type="subTitle" idx="1" hasCustomPrompt="1"/>
          </p:nvPr>
        </p:nvSpPr>
        <p:spPr>
          <a:xfrm>
            <a:off x="274452" y="1032373"/>
            <a:ext cx="7697945" cy="508435"/>
          </a:xfrm>
        </p:spPr>
        <p:txBody>
          <a:bodyPr>
            <a:noAutofit/>
          </a:bodyPr>
          <a:lstStyle>
            <a:lvl1pPr marL="0" indent="0" algn="l">
              <a:buNone/>
              <a:defRPr lang="en-US" sz="2400" kern="1200" baseline="0" dirty="0">
                <a:solidFill>
                  <a:srgbClr val="4D4D4D"/>
                </a:solidFill>
                <a:latin typeface="Arial" panose="020B0604020202020204" pitchFamily="34" charset="0"/>
                <a:ea typeface="+mj-ea"/>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GROUP NAME HERE</a:t>
            </a:r>
          </a:p>
        </p:txBody>
      </p:sp>
      <p:sp>
        <p:nvSpPr>
          <p:cNvPr id="15" name="Title 1"/>
          <p:cNvSpPr>
            <a:spLocks noGrp="1"/>
          </p:cNvSpPr>
          <p:nvPr>
            <p:ph type="ctrTitle"/>
          </p:nvPr>
        </p:nvSpPr>
        <p:spPr>
          <a:xfrm>
            <a:off x="274451" y="1560454"/>
            <a:ext cx="7264400" cy="1486085"/>
          </a:xfrm>
        </p:spPr>
        <p:txBody>
          <a:bodyPr vert="horz" lIns="91440" tIns="45720" rIns="91440" bIns="45720" rtlCol="0" anchor="t">
            <a:noAutofit/>
          </a:bodyPr>
          <a:lstStyle>
            <a:lvl1pPr>
              <a:defRPr lang="en-US" sz="4267" b="1" cap="all" baseline="0" dirty="0">
                <a:solidFill>
                  <a:srgbClr val="4D4D4D"/>
                </a:solidFill>
              </a:defRPr>
            </a:lvl1pPr>
          </a:lstStyle>
          <a:p>
            <a:pPr marL="0" lvl="0"/>
            <a:r>
              <a:rPr lang="en-US"/>
              <a:t>Click to edit Master title style</a:t>
            </a:r>
          </a:p>
        </p:txBody>
      </p:sp>
      <p:sp>
        <p:nvSpPr>
          <p:cNvPr id="17" name="Text Placeholder 4"/>
          <p:cNvSpPr>
            <a:spLocks noGrp="1"/>
          </p:cNvSpPr>
          <p:nvPr>
            <p:ph type="body" sz="quarter" idx="10" hasCustomPrompt="1"/>
          </p:nvPr>
        </p:nvSpPr>
        <p:spPr>
          <a:xfrm>
            <a:off x="274450" y="3070248"/>
            <a:ext cx="6093707" cy="323277"/>
          </a:xfrm>
        </p:spPr>
        <p:txBody>
          <a:bodyPr anchor="ct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lang="en-US" sz="2133" b="1" kern="1200" dirty="0" smtClean="0">
                <a:solidFill>
                  <a:srgbClr val="409633"/>
                </a:solidFill>
                <a:latin typeface="+mn-lt"/>
                <a:ea typeface="+mn-ea"/>
                <a:cs typeface="+mn-cs"/>
              </a:defRPr>
            </a:lvl1pPr>
            <a:lvl2pPr marL="315375" indent="0">
              <a:buNone/>
              <a:defRPr>
                <a:solidFill>
                  <a:schemeClr val="bg1"/>
                </a:solidFill>
              </a:defRPr>
            </a:lvl2pPr>
            <a:lvl3pPr marL="609585" indent="0">
              <a:buNone/>
              <a:defRPr>
                <a:solidFill>
                  <a:schemeClr val="bg1"/>
                </a:solidFill>
              </a:defRPr>
            </a:lvl3pPr>
            <a:lvl4pPr marL="840295" indent="0">
              <a:buNone/>
              <a:defRPr>
                <a:solidFill>
                  <a:schemeClr val="bg1"/>
                </a:solidFill>
              </a:defRPr>
            </a:lvl4pPr>
            <a:lvl5pPr marL="1071007" indent="0">
              <a:buNone/>
              <a:defRPr>
                <a:solidFill>
                  <a:schemeClr val="bg1"/>
                </a:solidFill>
              </a:defRPr>
            </a:lvl5pPr>
          </a:lstStyle>
          <a:p>
            <a:pPr lvl="0"/>
            <a:r>
              <a:rPr lang="en-US"/>
              <a:t>Presenter name</a:t>
            </a:r>
          </a:p>
        </p:txBody>
      </p:sp>
      <p:sp>
        <p:nvSpPr>
          <p:cNvPr id="18" name="Text Placeholder 4"/>
          <p:cNvSpPr>
            <a:spLocks noGrp="1"/>
          </p:cNvSpPr>
          <p:nvPr>
            <p:ph type="body" sz="quarter" idx="11" hasCustomPrompt="1"/>
          </p:nvPr>
        </p:nvSpPr>
        <p:spPr>
          <a:xfrm>
            <a:off x="274450" y="3413591"/>
            <a:ext cx="6093707" cy="307476"/>
          </a:xfrm>
        </p:spPr>
        <p:txBody>
          <a:bodyPr anchor="ct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lang="en-US" sz="2133" kern="1200" dirty="0" smtClean="0">
                <a:solidFill>
                  <a:srgbClr val="4D4D4D"/>
                </a:solidFill>
                <a:latin typeface="+mn-lt"/>
                <a:ea typeface="+mn-ea"/>
                <a:cs typeface="+mn-cs"/>
              </a:defRPr>
            </a:lvl1pPr>
            <a:lvl2pPr marL="315375" indent="0">
              <a:buNone/>
              <a:defRPr>
                <a:solidFill>
                  <a:schemeClr val="bg1"/>
                </a:solidFill>
              </a:defRPr>
            </a:lvl2pPr>
            <a:lvl3pPr marL="609585" indent="0">
              <a:buNone/>
              <a:defRPr>
                <a:solidFill>
                  <a:schemeClr val="bg1"/>
                </a:solidFill>
              </a:defRPr>
            </a:lvl3pPr>
            <a:lvl4pPr marL="840295" indent="0">
              <a:buNone/>
              <a:defRPr>
                <a:solidFill>
                  <a:schemeClr val="bg1"/>
                </a:solidFill>
              </a:defRPr>
            </a:lvl4pPr>
            <a:lvl5pPr marL="1071007" indent="0">
              <a:buNone/>
              <a:defRPr>
                <a:solidFill>
                  <a:schemeClr val="bg1"/>
                </a:solidFill>
              </a:defRPr>
            </a:lvl5pPr>
          </a:lstStyle>
          <a:p>
            <a:pPr lvl="0"/>
            <a:r>
              <a:rPr lang="en-US"/>
              <a:t>Presenter Title</a:t>
            </a:r>
          </a:p>
        </p:txBody>
      </p:sp>
      <p:pic>
        <p:nvPicPr>
          <p:cNvPr id="11" name="Picture 10" descr="Fidelity green line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3721067"/>
            <a:ext cx="8974667" cy="2104560"/>
          </a:xfrm>
          <a:prstGeom prst="rect">
            <a:avLst/>
          </a:prstGeom>
        </p:spPr>
      </p:pic>
      <p:sp>
        <p:nvSpPr>
          <p:cNvPr id="9" name="TextBox 8">
            <a:extLst>
              <a:ext uri="{FF2B5EF4-FFF2-40B4-BE49-F238E27FC236}">
                <a16:creationId xmlns:a16="http://schemas.microsoft.com/office/drawing/2014/main" id="{D926BA14-A7B5-4676-A075-FB4B6E8DEF72}"/>
              </a:ext>
            </a:extLst>
          </p:cNvPr>
          <p:cNvSpPr txBox="1"/>
          <p:nvPr userDrawn="1"/>
        </p:nvSpPr>
        <p:spPr>
          <a:xfrm>
            <a:off x="152413" y="6457980"/>
            <a:ext cx="5493099" cy="411547"/>
          </a:xfrm>
          <a:prstGeom prst="rect">
            <a:avLst/>
          </a:prstGeom>
          <a:noFill/>
        </p:spPr>
        <p:txBody>
          <a:bodyPr wrap="square" rtlCol="0">
            <a:noAutofit/>
          </a:bodyPr>
          <a:lstStyle/>
          <a:p>
            <a:r>
              <a:rPr lang="en-US" sz="1067">
                <a:solidFill>
                  <a:schemeClr val="bg1">
                    <a:lumMod val="65000"/>
                  </a:schemeClr>
                </a:solidFill>
              </a:rPr>
              <a:t>FIDELITY INTERNAL INFORMATION</a:t>
            </a:r>
          </a:p>
        </p:txBody>
      </p:sp>
    </p:spTree>
    <p:extLst>
      <p:ext uri="{BB962C8B-B14F-4D97-AF65-F5344CB8AC3E}">
        <p14:creationId xmlns:p14="http://schemas.microsoft.com/office/powerpoint/2010/main" val="3710270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Layout">
    <p:spTree>
      <p:nvGrpSpPr>
        <p:cNvPr id="1" name=""/>
        <p:cNvGrpSpPr/>
        <p:nvPr/>
      </p:nvGrpSpPr>
      <p:grpSpPr>
        <a:xfrm>
          <a:off x="0" y="0"/>
          <a:ext cx="0" cy="0"/>
          <a:chOff x="0" y="0"/>
          <a:chExt cx="0" cy="0"/>
        </a:xfrm>
      </p:grpSpPr>
      <p:sp>
        <p:nvSpPr>
          <p:cNvPr id="18" name="Rectangle 17" descr="light gray background for top half of slide"/>
          <p:cNvSpPr/>
          <p:nvPr userDrawn="1"/>
        </p:nvSpPr>
        <p:spPr>
          <a:xfrm>
            <a:off x="0" y="7316"/>
            <a:ext cx="12192000" cy="4179777"/>
          </a:xfrm>
          <a:prstGeom prst="rect">
            <a:avLst/>
          </a:prstGeom>
          <a:gradFill>
            <a:gsLst>
              <a:gs pos="0">
                <a:schemeClr val="bg1"/>
              </a:gs>
              <a:gs pos="99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ndParaRPr>
          </a:p>
        </p:txBody>
      </p:sp>
      <p:pic>
        <p:nvPicPr>
          <p:cNvPr id="19" name="Picture 18" descr="Fidelity green line arrow logo"/>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9938" t="18727"/>
          <a:stretch/>
        </p:blipFill>
        <p:spPr>
          <a:xfrm>
            <a:off x="0" y="0"/>
            <a:ext cx="4216043" cy="4905952"/>
          </a:xfrm>
          <a:prstGeom prst="rect">
            <a:avLst/>
          </a:prstGeom>
        </p:spPr>
      </p:pic>
      <p:sp>
        <p:nvSpPr>
          <p:cNvPr id="21" name="Rectangle 20" descr="narrow green bar at center of slide above section title"/>
          <p:cNvSpPr/>
          <p:nvPr userDrawn="1"/>
        </p:nvSpPr>
        <p:spPr>
          <a:xfrm>
            <a:off x="0" y="4140512"/>
            <a:ext cx="12192000" cy="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ndParaRPr>
          </a:p>
        </p:txBody>
      </p:sp>
      <p:sp>
        <p:nvSpPr>
          <p:cNvPr id="20" name="Rectangle 19" descr="narrow white bar at center of slide below green bar"/>
          <p:cNvSpPr/>
          <p:nvPr userDrawn="1"/>
        </p:nvSpPr>
        <p:spPr>
          <a:xfrm>
            <a:off x="-6349" y="4140513"/>
            <a:ext cx="12192000" cy="566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ndParaRPr>
          </a:p>
        </p:txBody>
      </p:sp>
      <p:sp>
        <p:nvSpPr>
          <p:cNvPr id="22" name="Title 2"/>
          <p:cNvSpPr>
            <a:spLocks noGrp="1"/>
          </p:cNvSpPr>
          <p:nvPr>
            <p:ph type="title"/>
          </p:nvPr>
        </p:nvSpPr>
        <p:spPr>
          <a:xfrm>
            <a:off x="592590" y="4293973"/>
            <a:ext cx="10425009" cy="1047107"/>
          </a:xfrm>
        </p:spPr>
        <p:txBody>
          <a:bodyPr/>
          <a:lstStyle>
            <a:lvl1pPr>
              <a:lnSpc>
                <a:spcPct val="100000"/>
              </a:lnSpc>
              <a:defRPr sz="5333" b="1" spc="0" baseline="0">
                <a:solidFill>
                  <a:srgbClr val="4D4D4D"/>
                </a:solidFill>
              </a:defRPr>
            </a:lvl1pPr>
          </a:lstStyle>
          <a:p>
            <a:r>
              <a:rPr lang="en-US"/>
              <a:t>Click to edit Master title style</a:t>
            </a:r>
          </a:p>
        </p:txBody>
      </p:sp>
      <p:sp>
        <p:nvSpPr>
          <p:cNvPr id="8" name="TextBox 7">
            <a:extLst>
              <a:ext uri="{FF2B5EF4-FFF2-40B4-BE49-F238E27FC236}">
                <a16:creationId xmlns:a16="http://schemas.microsoft.com/office/drawing/2014/main" id="{AAEA7FCA-8E1D-4348-B0E8-60B43996D9FC}"/>
              </a:ext>
            </a:extLst>
          </p:cNvPr>
          <p:cNvSpPr txBox="1"/>
          <p:nvPr userDrawn="1"/>
        </p:nvSpPr>
        <p:spPr>
          <a:xfrm>
            <a:off x="576107" y="6457980"/>
            <a:ext cx="5493099" cy="411547"/>
          </a:xfrm>
          <a:prstGeom prst="rect">
            <a:avLst/>
          </a:prstGeom>
          <a:noFill/>
        </p:spPr>
        <p:txBody>
          <a:bodyPr wrap="square" rtlCol="0">
            <a:noAutofit/>
          </a:bodyPr>
          <a:lstStyle/>
          <a:p>
            <a:r>
              <a:rPr lang="en-US" sz="1067">
                <a:solidFill>
                  <a:schemeClr val="bg1">
                    <a:lumMod val="65000"/>
                  </a:schemeClr>
                </a:solidFill>
              </a:rPr>
              <a:t>FIDELITY INTERNAL INFORMATION</a:t>
            </a:r>
          </a:p>
        </p:txBody>
      </p:sp>
      <p:sp>
        <p:nvSpPr>
          <p:cNvPr id="10" name="Slide Number Placeholder 5">
            <a:extLst>
              <a:ext uri="{FF2B5EF4-FFF2-40B4-BE49-F238E27FC236}">
                <a16:creationId xmlns:a16="http://schemas.microsoft.com/office/drawing/2014/main" id="{2A30F40D-0E6F-49C0-8D55-30488D868EF8}"/>
              </a:ext>
            </a:extLst>
          </p:cNvPr>
          <p:cNvSpPr>
            <a:spLocks noGrp="1"/>
          </p:cNvSpPr>
          <p:nvPr>
            <p:ph type="sldNum" sz="quarter" idx="4"/>
          </p:nvPr>
        </p:nvSpPr>
        <p:spPr>
          <a:xfrm>
            <a:off x="-91653" y="6405455"/>
            <a:ext cx="621296" cy="365125"/>
          </a:xfrm>
          <a:prstGeom prst="rect">
            <a:avLst/>
          </a:prstGeom>
        </p:spPr>
        <p:txBody>
          <a:bodyPr vert="horz" lIns="91440" tIns="45720" rIns="91440" bIns="45720" rtlCol="0" anchor="ctr"/>
          <a:lstStyle>
            <a:lvl1pPr algn="r">
              <a:defRPr sz="1067">
                <a:solidFill>
                  <a:schemeClr val="bg1">
                    <a:lumMod val="65000"/>
                  </a:schemeClr>
                </a:solidFill>
                <a:latin typeface="Fidelity Sans" panose="020B0503030202020204" pitchFamily="34" charset="0"/>
              </a:defRPr>
            </a:lvl1pPr>
          </a:lstStyle>
          <a:p>
            <a:fld id="{0C46E731-D52C-420E-B9A6-9FE86F5B321E}" type="slidenum">
              <a:rPr lang="en-US" smtClean="0"/>
              <a:pPr/>
              <a:t>‹#›</a:t>
            </a:fld>
            <a:endParaRPr lang="en-US"/>
          </a:p>
        </p:txBody>
      </p:sp>
    </p:spTree>
    <p:extLst>
      <p:ext uri="{BB962C8B-B14F-4D97-AF65-F5344CB8AC3E}">
        <p14:creationId xmlns:p14="http://schemas.microsoft.com/office/powerpoint/2010/main" val="1118329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descr="narrow gray bar at the top of the slide">
            <a:extLst>
              <a:ext uri="{FF2B5EF4-FFF2-40B4-BE49-F238E27FC236}">
                <a16:creationId xmlns:a16="http://schemas.microsoft.com/office/drawing/2014/main" id="{40A573D0-F157-4E07-8FE2-D3FB793DAC4F}"/>
              </a:ext>
            </a:extLst>
          </p:cNvPr>
          <p:cNvSpPr/>
          <p:nvPr userDrawn="1"/>
        </p:nvSpPr>
        <p:spPr>
          <a:xfrm>
            <a:off x="0" y="0"/>
            <a:ext cx="12192000"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2">
            <a:extLst>
              <a:ext uri="{FF2B5EF4-FFF2-40B4-BE49-F238E27FC236}">
                <a16:creationId xmlns:a16="http://schemas.microsoft.com/office/drawing/2014/main" id="{A1C2A159-2442-4B7A-8FE1-012EBD2FC0BD}"/>
              </a:ext>
            </a:extLst>
          </p:cNvPr>
          <p:cNvSpPr>
            <a:spLocks noGrp="1"/>
          </p:cNvSpPr>
          <p:nvPr>
            <p:ph type="body" sz="quarter" idx="10"/>
          </p:nvPr>
        </p:nvSpPr>
        <p:spPr>
          <a:xfrm>
            <a:off x="255199" y="282576"/>
            <a:ext cx="11190287" cy="530225"/>
          </a:xfrm>
          <a:prstGeom prst="rect">
            <a:avLst/>
          </a:prstGeom>
        </p:spPr>
        <p:txBody>
          <a:bodyPr/>
          <a:lstStyle>
            <a:lvl1pPr marL="0" indent="0">
              <a:buNone/>
              <a:defRPr b="1">
                <a:solidFill>
                  <a:schemeClr val="tx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5390C3C0-0975-47EC-8BCA-5B09B4FB4778}"/>
              </a:ext>
            </a:extLst>
          </p:cNvPr>
          <p:cNvSpPr>
            <a:spLocks noGrp="1"/>
          </p:cNvSpPr>
          <p:nvPr>
            <p:ph type="sldNum" sz="quarter" idx="4"/>
          </p:nvPr>
        </p:nvSpPr>
        <p:spPr>
          <a:xfrm>
            <a:off x="-91653" y="6405455"/>
            <a:ext cx="621296" cy="365125"/>
          </a:xfrm>
          <a:prstGeom prst="rect">
            <a:avLst/>
          </a:prstGeom>
        </p:spPr>
        <p:txBody>
          <a:bodyPr vert="horz" lIns="91440" tIns="45720" rIns="91440" bIns="45720" rtlCol="0" anchor="ctr"/>
          <a:lstStyle>
            <a:lvl1pPr algn="r">
              <a:defRPr sz="1067">
                <a:solidFill>
                  <a:schemeClr val="bg1">
                    <a:lumMod val="65000"/>
                  </a:schemeClr>
                </a:solidFill>
                <a:latin typeface="Fidelity Sans" panose="020B0503030202020204" pitchFamily="34" charset="0"/>
              </a:defRPr>
            </a:lvl1pPr>
          </a:lstStyle>
          <a:p>
            <a:fld id="{0C46E731-D52C-420E-B9A6-9FE86F5B321E}" type="slidenum">
              <a:rPr lang="en-US" smtClean="0"/>
              <a:pPr/>
              <a:t>‹#›</a:t>
            </a:fld>
            <a:endParaRPr lang="en-US"/>
          </a:p>
        </p:txBody>
      </p:sp>
      <p:sp>
        <p:nvSpPr>
          <p:cNvPr id="7" name="TextBox 6">
            <a:extLst>
              <a:ext uri="{FF2B5EF4-FFF2-40B4-BE49-F238E27FC236}">
                <a16:creationId xmlns:a16="http://schemas.microsoft.com/office/drawing/2014/main" id="{38E171DF-C4EC-4E2A-A417-3680B9F0BD2F}"/>
              </a:ext>
            </a:extLst>
          </p:cNvPr>
          <p:cNvSpPr txBox="1"/>
          <p:nvPr userDrawn="1"/>
        </p:nvSpPr>
        <p:spPr>
          <a:xfrm>
            <a:off x="576107" y="6457980"/>
            <a:ext cx="5493099" cy="411547"/>
          </a:xfrm>
          <a:prstGeom prst="rect">
            <a:avLst/>
          </a:prstGeom>
          <a:noFill/>
        </p:spPr>
        <p:txBody>
          <a:bodyPr wrap="square" rtlCol="0">
            <a:noAutofit/>
          </a:bodyPr>
          <a:lstStyle/>
          <a:p>
            <a:r>
              <a:rPr lang="en-US" sz="1067">
                <a:solidFill>
                  <a:schemeClr val="bg1">
                    <a:lumMod val="65000"/>
                  </a:schemeClr>
                </a:solidFill>
              </a:rPr>
              <a:t>FIDELITY INTERNAL INFORMATION</a:t>
            </a:r>
          </a:p>
        </p:txBody>
      </p:sp>
    </p:spTree>
    <p:extLst>
      <p:ext uri="{BB962C8B-B14F-4D97-AF65-F5344CB8AC3E}">
        <p14:creationId xmlns:p14="http://schemas.microsoft.com/office/powerpoint/2010/main" val="375892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Layout">
    <p:spTree>
      <p:nvGrpSpPr>
        <p:cNvPr id="1" name=""/>
        <p:cNvGrpSpPr/>
        <p:nvPr/>
      </p:nvGrpSpPr>
      <p:grpSpPr>
        <a:xfrm>
          <a:off x="0" y="0"/>
          <a:ext cx="0" cy="0"/>
          <a:chOff x="0" y="0"/>
          <a:chExt cx="0" cy="0"/>
        </a:xfrm>
      </p:grpSpPr>
      <p:sp>
        <p:nvSpPr>
          <p:cNvPr id="6" name="Rectangle 5" descr="narrow gray bar at the top of the slide"/>
          <p:cNvSpPr/>
          <p:nvPr userDrawn="1"/>
        </p:nvSpPr>
        <p:spPr>
          <a:xfrm>
            <a:off x="0" y="3"/>
            <a:ext cx="12192000" cy="142647"/>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Arial" panose="020B0604020202020204" pitchFamily="34" charset="0"/>
            </a:endParaRPr>
          </a:p>
        </p:txBody>
      </p:sp>
      <p:sp>
        <p:nvSpPr>
          <p:cNvPr id="2" name="Title 1"/>
          <p:cNvSpPr>
            <a:spLocks noGrp="1"/>
          </p:cNvSpPr>
          <p:nvPr>
            <p:ph type="title"/>
          </p:nvPr>
        </p:nvSpPr>
        <p:spPr>
          <a:xfrm>
            <a:off x="394093" y="336211"/>
            <a:ext cx="11364232" cy="1005728"/>
          </a:xfrm>
        </p:spPr>
        <p:txBody>
          <a:bodyPr vert="horz" lIns="91440" tIns="45720" rIns="91440" bIns="45720" rtlCol="0" anchor="t">
            <a:noAutofit/>
          </a:bodyPr>
          <a:lstStyle>
            <a:lvl1pPr>
              <a:defRPr lang="en-US" dirty="0">
                <a:solidFill>
                  <a:srgbClr val="4D4D4D"/>
                </a:solidFill>
              </a:defRPr>
            </a:lvl1pPr>
          </a:lstStyle>
          <a:p>
            <a:pPr lvl="0">
              <a:lnSpc>
                <a:spcPct val="100000"/>
              </a:lnSpc>
            </a:pPr>
            <a:r>
              <a:rPr lang="en-US"/>
              <a:t>Click to edit Master title style</a:t>
            </a:r>
          </a:p>
        </p:txBody>
      </p:sp>
      <p:sp>
        <p:nvSpPr>
          <p:cNvPr id="3" name="Content Placeholder 2"/>
          <p:cNvSpPr>
            <a:spLocks noGrp="1"/>
          </p:cNvSpPr>
          <p:nvPr>
            <p:ph idx="1"/>
          </p:nvPr>
        </p:nvSpPr>
        <p:spPr>
          <a:xfrm>
            <a:off x="394093" y="1426775"/>
            <a:ext cx="11364232" cy="4525963"/>
          </a:xfrm>
        </p:spPr>
        <p:txBody>
          <a:bodyPr vert="horz" lIns="91440" tIns="45720" rIns="91440" bIns="45720" rtlCol="0">
            <a:noAutofit/>
          </a:bodyPr>
          <a:lstStyle>
            <a:lvl1pPr>
              <a:defRPr lang="en-US" dirty="0" smtClean="0">
                <a:solidFill>
                  <a:srgbClr val="4D4D4D"/>
                </a:solidFill>
              </a:defRPr>
            </a:lvl1pPr>
            <a:lvl2pPr>
              <a:defRPr lang="en-US" dirty="0" smtClean="0">
                <a:solidFill>
                  <a:srgbClr val="4D4D4D"/>
                </a:solidFill>
              </a:defRPr>
            </a:lvl2pPr>
            <a:lvl3pPr>
              <a:defRPr lang="en-US" dirty="0" smtClean="0">
                <a:solidFill>
                  <a:srgbClr val="4D4D4D"/>
                </a:solidFill>
              </a:defRPr>
            </a:lvl3pPr>
            <a:lvl4pPr>
              <a:defRPr lang="en-US" dirty="0" smtClean="0">
                <a:solidFill>
                  <a:srgbClr val="4D4D4D"/>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5">
            <a:extLst>
              <a:ext uri="{FF2B5EF4-FFF2-40B4-BE49-F238E27FC236}">
                <a16:creationId xmlns:a16="http://schemas.microsoft.com/office/drawing/2014/main" id="{61D71492-E245-4E51-B89D-77A64EB289E0}"/>
              </a:ext>
            </a:extLst>
          </p:cNvPr>
          <p:cNvSpPr>
            <a:spLocks noGrp="1"/>
          </p:cNvSpPr>
          <p:nvPr>
            <p:ph type="sldNum" sz="quarter" idx="4"/>
          </p:nvPr>
        </p:nvSpPr>
        <p:spPr>
          <a:xfrm>
            <a:off x="-91653" y="6405455"/>
            <a:ext cx="621296" cy="365125"/>
          </a:xfrm>
          <a:prstGeom prst="rect">
            <a:avLst/>
          </a:prstGeom>
        </p:spPr>
        <p:txBody>
          <a:bodyPr vert="horz" lIns="91440" tIns="45720" rIns="91440" bIns="45720" rtlCol="0" anchor="ctr"/>
          <a:lstStyle>
            <a:lvl1pPr algn="r">
              <a:defRPr sz="1067">
                <a:solidFill>
                  <a:schemeClr val="bg1">
                    <a:lumMod val="65000"/>
                  </a:schemeClr>
                </a:solidFill>
                <a:latin typeface="Fidelity Sans" panose="020B0503030202020204" pitchFamily="34" charset="0"/>
              </a:defRPr>
            </a:lvl1pPr>
          </a:lstStyle>
          <a:p>
            <a:fld id="{0C46E731-D52C-420E-B9A6-9FE86F5B321E}" type="slidenum">
              <a:rPr lang="en-US" smtClean="0"/>
              <a:pPr/>
              <a:t>‹#›</a:t>
            </a:fld>
            <a:endParaRPr lang="en-US"/>
          </a:p>
        </p:txBody>
      </p:sp>
      <p:sp>
        <p:nvSpPr>
          <p:cNvPr id="7" name="TextBox 6">
            <a:extLst>
              <a:ext uri="{FF2B5EF4-FFF2-40B4-BE49-F238E27FC236}">
                <a16:creationId xmlns:a16="http://schemas.microsoft.com/office/drawing/2014/main" id="{CCFB5417-8968-4A82-8AAB-D0B2D7D01995}"/>
              </a:ext>
            </a:extLst>
          </p:cNvPr>
          <p:cNvSpPr txBox="1"/>
          <p:nvPr userDrawn="1"/>
        </p:nvSpPr>
        <p:spPr>
          <a:xfrm>
            <a:off x="576107" y="6457980"/>
            <a:ext cx="5493099" cy="411547"/>
          </a:xfrm>
          <a:prstGeom prst="rect">
            <a:avLst/>
          </a:prstGeom>
          <a:noFill/>
        </p:spPr>
        <p:txBody>
          <a:bodyPr wrap="square" rtlCol="0">
            <a:noAutofit/>
          </a:bodyPr>
          <a:lstStyle/>
          <a:p>
            <a:r>
              <a:rPr lang="en-US" sz="1067">
                <a:solidFill>
                  <a:schemeClr val="bg1">
                    <a:lumMod val="65000"/>
                  </a:schemeClr>
                </a:solidFill>
              </a:rPr>
              <a:t>FIDELITY INTERNAL INFORMATION</a:t>
            </a:r>
          </a:p>
        </p:txBody>
      </p:sp>
    </p:spTree>
    <p:extLst>
      <p:ext uri="{BB962C8B-B14F-4D97-AF65-F5344CB8AC3E}">
        <p14:creationId xmlns:p14="http://schemas.microsoft.com/office/powerpoint/2010/main" val="966652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1"/>
            <a:ext cx="12192000" cy="4978399"/>
          </a:xfrm>
          <a:prstGeom prst="rect">
            <a:avLst/>
          </a:prstGeom>
          <a:gradFill>
            <a:gsLst>
              <a:gs pos="0">
                <a:schemeClr val="bg1"/>
              </a:gs>
              <a:gs pos="99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2" name="Title 1"/>
          <p:cNvSpPr>
            <a:spLocks noGrp="1"/>
          </p:cNvSpPr>
          <p:nvPr>
            <p:ph type="ctrTitle" hasCustomPrompt="1"/>
          </p:nvPr>
        </p:nvSpPr>
        <p:spPr>
          <a:xfrm>
            <a:off x="271224" y="1680364"/>
            <a:ext cx="8957443" cy="1323439"/>
          </a:xfrm>
        </p:spPr>
        <p:txBody>
          <a:bodyPr anchor="t">
            <a:spAutoFit/>
          </a:bodyPr>
          <a:lstStyle>
            <a:lvl1pPr algn="l">
              <a:lnSpc>
                <a:spcPct val="100000"/>
              </a:lnSpc>
              <a:defRPr lang="en-US" sz="4000" b="1" kern="1200" dirty="0">
                <a:solidFill>
                  <a:srgbClr val="404040"/>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271224" y="1181100"/>
            <a:ext cx="8957443" cy="400110"/>
          </a:xfrm>
        </p:spPr>
        <p:txBody>
          <a:bodyPr>
            <a:spAutoFit/>
          </a:bodyPr>
          <a:lstStyle>
            <a:lvl1pPr marL="0" indent="0" algn="l">
              <a:buNone/>
              <a:defRPr lang="en-US" sz="2000" kern="1200" baseline="0" dirty="0">
                <a:solidFill>
                  <a:schemeClr val="accent5"/>
                </a:solidFill>
                <a:latin typeface="Arial" panose="020B0604020202020204" pitchFamily="34" charset="0"/>
                <a:ea typeface="+mj-ea"/>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GROUP NAME HERE</a:t>
            </a:r>
          </a:p>
        </p:txBody>
      </p:sp>
      <p:sp>
        <p:nvSpPr>
          <p:cNvPr id="6" name="Text Placeholder 5"/>
          <p:cNvSpPr>
            <a:spLocks noGrp="1"/>
          </p:cNvSpPr>
          <p:nvPr>
            <p:ph type="body" sz="quarter" idx="10" hasCustomPrompt="1"/>
          </p:nvPr>
        </p:nvSpPr>
        <p:spPr>
          <a:xfrm>
            <a:off x="271224" y="3239009"/>
            <a:ext cx="7027043" cy="369332"/>
          </a:xfrm>
        </p:spPr>
        <p:txBody>
          <a:bodyPr>
            <a:spAutoFit/>
          </a:bodyPr>
          <a:lstStyle>
            <a:lvl1pPr marL="0" indent="0">
              <a:buNone/>
              <a:defRPr sz="1800" b="1">
                <a:solidFill>
                  <a:schemeClr val="accent5"/>
                </a:solidFill>
              </a:defRPr>
            </a:lvl1pPr>
            <a:lvl2pPr marL="236537" indent="0">
              <a:buNone/>
              <a:defRPr b="1">
                <a:solidFill>
                  <a:schemeClr val="accent5"/>
                </a:solidFill>
              </a:defRPr>
            </a:lvl2pPr>
            <a:lvl3pPr marL="457200" indent="0">
              <a:buNone/>
              <a:defRPr b="1">
                <a:solidFill>
                  <a:schemeClr val="accent5"/>
                </a:solidFill>
              </a:defRPr>
            </a:lvl3pPr>
            <a:lvl4pPr marL="630237" indent="0">
              <a:buNone/>
              <a:defRPr b="1">
                <a:solidFill>
                  <a:schemeClr val="accent5"/>
                </a:solidFill>
              </a:defRPr>
            </a:lvl4pPr>
            <a:lvl5pPr marL="803275" indent="0">
              <a:buNone/>
              <a:defRPr b="1">
                <a:solidFill>
                  <a:schemeClr val="accent5"/>
                </a:solidFill>
              </a:defRPr>
            </a:lvl5pPr>
          </a:lstStyle>
          <a:p>
            <a:pPr lvl="0"/>
            <a:r>
              <a:rPr lang="en-US"/>
              <a:t>Presenter Name</a:t>
            </a:r>
          </a:p>
        </p:txBody>
      </p:sp>
      <p:sp>
        <p:nvSpPr>
          <p:cNvPr id="12" name="Text Placeholder 5"/>
          <p:cNvSpPr>
            <a:spLocks noGrp="1"/>
          </p:cNvSpPr>
          <p:nvPr>
            <p:ph type="body" sz="quarter" idx="11" hasCustomPrompt="1"/>
          </p:nvPr>
        </p:nvSpPr>
        <p:spPr>
          <a:xfrm>
            <a:off x="271224" y="3604710"/>
            <a:ext cx="7027043" cy="369332"/>
          </a:xfrm>
        </p:spPr>
        <p:txBody>
          <a:bodyPr>
            <a:spAutoFit/>
          </a:bodyPr>
          <a:lstStyle>
            <a:lvl1pPr marL="0" indent="0">
              <a:buNone/>
              <a:defRPr sz="1800" b="0" baseline="0">
                <a:solidFill>
                  <a:srgbClr val="404040"/>
                </a:solidFill>
              </a:defRPr>
            </a:lvl1pPr>
            <a:lvl2pPr marL="236537" indent="0">
              <a:buNone/>
              <a:defRPr b="1">
                <a:solidFill>
                  <a:schemeClr val="accent5"/>
                </a:solidFill>
              </a:defRPr>
            </a:lvl2pPr>
            <a:lvl3pPr marL="457200" indent="0">
              <a:buNone/>
              <a:defRPr b="1">
                <a:solidFill>
                  <a:schemeClr val="accent5"/>
                </a:solidFill>
              </a:defRPr>
            </a:lvl3pPr>
            <a:lvl4pPr marL="630237" indent="0">
              <a:buNone/>
              <a:defRPr b="1">
                <a:solidFill>
                  <a:schemeClr val="accent5"/>
                </a:solidFill>
              </a:defRPr>
            </a:lvl4pPr>
            <a:lvl5pPr marL="803275" indent="0">
              <a:buNone/>
              <a:defRPr b="1">
                <a:solidFill>
                  <a:schemeClr val="accent5"/>
                </a:solidFill>
              </a:defRPr>
            </a:lvl5pPr>
          </a:lstStyle>
          <a:p>
            <a:pPr lvl="0"/>
            <a:r>
              <a:rPr lang="en-US"/>
              <a:t>Presenter Title</a:t>
            </a:r>
          </a:p>
        </p:txBody>
      </p:sp>
      <p:sp>
        <p:nvSpPr>
          <p:cNvPr id="13" name="Text Placeholder 5"/>
          <p:cNvSpPr>
            <a:spLocks noGrp="1"/>
          </p:cNvSpPr>
          <p:nvPr>
            <p:ph type="body" sz="quarter" idx="12" hasCustomPrompt="1"/>
          </p:nvPr>
        </p:nvSpPr>
        <p:spPr>
          <a:xfrm>
            <a:off x="5331445" y="160005"/>
            <a:ext cx="6608843" cy="361829"/>
          </a:xfrm>
        </p:spPr>
        <p:txBody>
          <a:bodyPr anchor="t"/>
          <a:lstStyle>
            <a:lvl1pPr marL="0" indent="0" algn="r">
              <a:buNone/>
              <a:defRPr sz="1600" b="0">
                <a:solidFill>
                  <a:schemeClr val="accent5"/>
                </a:solidFill>
              </a:defRPr>
            </a:lvl1pPr>
            <a:lvl2pPr marL="236537" indent="0">
              <a:buNone/>
              <a:defRPr b="1">
                <a:solidFill>
                  <a:schemeClr val="accent5"/>
                </a:solidFill>
              </a:defRPr>
            </a:lvl2pPr>
            <a:lvl3pPr marL="457200" indent="0">
              <a:buNone/>
              <a:defRPr b="1">
                <a:solidFill>
                  <a:schemeClr val="accent5"/>
                </a:solidFill>
              </a:defRPr>
            </a:lvl3pPr>
            <a:lvl4pPr marL="630237" indent="0">
              <a:buNone/>
              <a:defRPr b="1">
                <a:solidFill>
                  <a:schemeClr val="accent5"/>
                </a:solidFill>
              </a:defRPr>
            </a:lvl4pPr>
            <a:lvl5pPr marL="803275" indent="0">
              <a:buNone/>
              <a:defRPr b="1">
                <a:solidFill>
                  <a:schemeClr val="accent5"/>
                </a:solidFill>
              </a:defRPr>
            </a:lvl5pPr>
          </a:lstStyle>
          <a:p>
            <a:pPr lvl="0"/>
            <a:r>
              <a:rPr lang="en-US"/>
              <a:t>DATE HERE</a:t>
            </a:r>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4067476"/>
            <a:ext cx="8974667" cy="1578420"/>
          </a:xfrm>
          <a:prstGeom prst="rect">
            <a:avLst/>
          </a:prstGeom>
        </p:spPr>
      </p:pic>
      <p:sp>
        <p:nvSpPr>
          <p:cNvPr id="14"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1396511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3" name="Rectangle 12"/>
          <p:cNvSpPr/>
          <p:nvPr userDrawn="1"/>
        </p:nvSpPr>
        <p:spPr>
          <a:xfrm>
            <a:off x="0" y="7317"/>
            <a:ext cx="12192000" cy="3167938"/>
          </a:xfrm>
          <a:prstGeom prst="rect">
            <a:avLst/>
          </a:prstGeom>
          <a:gradFill>
            <a:gsLst>
              <a:gs pos="0">
                <a:schemeClr val="bg1"/>
              </a:gs>
              <a:gs pos="99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14" name="Rectangle 13"/>
          <p:cNvSpPr/>
          <p:nvPr userDrawn="1"/>
        </p:nvSpPr>
        <p:spPr>
          <a:xfrm>
            <a:off x="-6349" y="4140514"/>
            <a:ext cx="12192000" cy="566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pic>
        <p:nvPicPr>
          <p:cNvPr id="15" name="Picture 14"/>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0"/>
            <a:ext cx="4216043" cy="3679464"/>
          </a:xfrm>
          <a:prstGeom prst="rect">
            <a:avLst/>
          </a:prstGeom>
        </p:spPr>
      </p:pic>
      <p:sp>
        <p:nvSpPr>
          <p:cNvPr id="16" name="Title 2"/>
          <p:cNvSpPr>
            <a:spLocks noGrp="1"/>
          </p:cNvSpPr>
          <p:nvPr>
            <p:ph type="title"/>
          </p:nvPr>
        </p:nvSpPr>
        <p:spPr>
          <a:xfrm>
            <a:off x="397933" y="3540609"/>
            <a:ext cx="11364384" cy="769441"/>
          </a:xfrm>
        </p:spPr>
        <p:txBody>
          <a:bodyPr/>
          <a:lstStyle>
            <a:lvl1pPr>
              <a:lnSpc>
                <a:spcPct val="100000"/>
              </a:lnSpc>
              <a:defRPr sz="4400" b="1" spc="0">
                <a:solidFill>
                  <a:schemeClr val="accent5"/>
                </a:solidFill>
              </a:defRPr>
            </a:lvl1pPr>
          </a:lstStyle>
          <a:p>
            <a:r>
              <a:rPr lang="en-US"/>
              <a:t>Click to edit Master title style</a:t>
            </a:r>
          </a:p>
        </p:txBody>
      </p:sp>
      <p:sp>
        <p:nvSpPr>
          <p:cNvPr id="17" name="Rectangle 16"/>
          <p:cNvSpPr/>
          <p:nvPr userDrawn="1"/>
        </p:nvSpPr>
        <p:spPr>
          <a:xfrm>
            <a:off x="-6349" y="3105385"/>
            <a:ext cx="12192000" cy="425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18" name="Rectangle 17"/>
          <p:cNvSpPr/>
          <p:nvPr userDrawn="1"/>
        </p:nvSpPr>
        <p:spPr>
          <a:xfrm>
            <a:off x="0" y="3105384"/>
            <a:ext cx="12192000" cy="698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9"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1070469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2" name="Title 1"/>
          <p:cNvSpPr>
            <a:spLocks noGrp="1"/>
          </p:cNvSpPr>
          <p:nvPr>
            <p:ph type="title"/>
          </p:nvPr>
        </p:nvSpPr>
        <p:spPr>
          <a:xfrm>
            <a:off x="394093" y="336212"/>
            <a:ext cx="11364232" cy="461665"/>
          </a:xfrm>
        </p:spPr>
        <p:txBody>
          <a:bodyPr vert="horz" lIns="91440" tIns="45720" rIns="91440" bIns="45720" rtlCol="0" anchor="t">
            <a:spAutoFit/>
          </a:bodyPr>
          <a:lstStyle>
            <a:lvl1pPr>
              <a:defRPr lang="en-US" dirty="0">
                <a:solidFill>
                  <a:schemeClr val="tx1">
                    <a:lumMod val="75000"/>
                    <a:lumOff val="25000"/>
                  </a:schemeClr>
                </a:solidFill>
              </a:defRPr>
            </a:lvl1pPr>
          </a:lstStyle>
          <a:p>
            <a:pPr lvl="0">
              <a:lnSpc>
                <a:spcPct val="100000"/>
              </a:lnSpc>
            </a:pPr>
            <a:r>
              <a:rPr lang="en-US"/>
              <a:t>Click to edit Master title style</a:t>
            </a:r>
          </a:p>
        </p:txBody>
      </p:sp>
      <p:sp>
        <p:nvSpPr>
          <p:cNvPr id="3" name="Content Placeholder 2"/>
          <p:cNvSpPr>
            <a:spLocks noGrp="1"/>
          </p:cNvSpPr>
          <p:nvPr>
            <p:ph idx="1"/>
          </p:nvPr>
        </p:nvSpPr>
        <p:spPr>
          <a:xfrm>
            <a:off x="394093" y="1141414"/>
            <a:ext cx="11364232" cy="5013325"/>
          </a:xfrm>
        </p:spPr>
        <p:txBody>
          <a:bodyPr vert="horz" lIns="91440" tIns="45720" rIns="91440" bIns="45720" rtlCol="0">
            <a:no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solidFill>
                  <a:schemeClr val="tx1">
                    <a:lumMod val="75000"/>
                    <a:lumOff val="25000"/>
                  </a:schemeClr>
                </a:solidFill>
              </a:defRPr>
            </a:lvl3pPr>
            <a:lvl4pPr>
              <a:defRPr lang="en-US" dirty="0" smtClean="0">
                <a:solidFill>
                  <a:schemeClr val="tx1">
                    <a:lumMod val="75000"/>
                    <a:lumOff val="2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Rectangle 5"/>
          <p:cNvSpPr/>
          <p:nvPr userDrawn="1"/>
        </p:nvSpPr>
        <p:spPr>
          <a:xfrm>
            <a:off x="0" y="1"/>
            <a:ext cx="12192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panose="020B0604020202020204" pitchFamily="34" charset="0"/>
            </a:endParaRPr>
          </a:p>
        </p:txBody>
      </p:sp>
      <p:sp>
        <p:nvSpPr>
          <p:cNvPr id="7"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1742467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4093" y="336212"/>
            <a:ext cx="11364232" cy="461665"/>
          </a:xfrm>
        </p:spPr>
        <p:txBody>
          <a:bodyPr vert="horz" lIns="91440" tIns="45720" rIns="91440" bIns="45720" rtlCol="0" anchor="t">
            <a:spAutoFit/>
          </a:bodyPr>
          <a:lstStyle>
            <a:lvl1pPr>
              <a:defRPr lang="en-US" dirty="0">
                <a:solidFill>
                  <a:schemeClr val="tx1">
                    <a:lumMod val="75000"/>
                    <a:lumOff val="25000"/>
                  </a:schemeClr>
                </a:solidFill>
              </a:defRPr>
            </a:lvl1pPr>
          </a:lstStyle>
          <a:p>
            <a:pPr lvl="0">
              <a:lnSpc>
                <a:spcPct val="100000"/>
              </a:lnSpc>
            </a:pPr>
            <a:r>
              <a:rPr lang="en-US"/>
              <a:t>Click to edit Master title style</a:t>
            </a:r>
          </a:p>
        </p:txBody>
      </p:sp>
      <p:sp>
        <p:nvSpPr>
          <p:cNvPr id="3" name="Content Placeholder 2"/>
          <p:cNvSpPr>
            <a:spLocks noGrp="1"/>
          </p:cNvSpPr>
          <p:nvPr>
            <p:ph idx="1"/>
          </p:nvPr>
        </p:nvSpPr>
        <p:spPr>
          <a:xfrm>
            <a:off x="394093" y="1141414"/>
            <a:ext cx="5447907" cy="5013325"/>
          </a:xfrm>
        </p:spPr>
        <p:txBody>
          <a:bodyPr vert="horz" lIns="91440" tIns="45720" rIns="91440" bIns="45720" rtlCol="0">
            <a:no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solidFill>
                  <a:schemeClr val="tx1">
                    <a:lumMod val="75000"/>
                    <a:lumOff val="25000"/>
                  </a:schemeClr>
                </a:solidFill>
              </a:defRPr>
            </a:lvl3pPr>
            <a:lvl4pPr>
              <a:defRPr lang="en-US" dirty="0" smtClean="0">
                <a:solidFill>
                  <a:schemeClr val="tx1">
                    <a:lumMod val="75000"/>
                    <a:lumOff val="2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Rectangle 5"/>
          <p:cNvSpPr/>
          <p:nvPr userDrawn="1"/>
        </p:nvSpPr>
        <p:spPr>
          <a:xfrm>
            <a:off x="0" y="1"/>
            <a:ext cx="12192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panose="020B0604020202020204" pitchFamily="34" charset="0"/>
            </a:endParaRPr>
          </a:p>
        </p:txBody>
      </p:sp>
      <p:sp>
        <p:nvSpPr>
          <p:cNvPr id="7" name="Content Placeholder 2"/>
          <p:cNvSpPr>
            <a:spLocks noGrp="1"/>
          </p:cNvSpPr>
          <p:nvPr>
            <p:ph idx="10"/>
          </p:nvPr>
        </p:nvSpPr>
        <p:spPr>
          <a:xfrm>
            <a:off x="6310419" y="1141414"/>
            <a:ext cx="5447907" cy="5013325"/>
          </a:xfrm>
        </p:spPr>
        <p:txBody>
          <a:bodyPr vert="horz" lIns="91440" tIns="45720" rIns="91440" bIns="45720" rtlCol="0">
            <a:no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solidFill>
                  <a:schemeClr val="tx1">
                    <a:lumMod val="75000"/>
                    <a:lumOff val="25000"/>
                  </a:schemeClr>
                </a:solidFill>
              </a:defRPr>
            </a:lvl3pPr>
            <a:lvl4pPr>
              <a:defRPr lang="en-US" dirty="0" smtClean="0">
                <a:solidFill>
                  <a:schemeClr val="tx1">
                    <a:lumMod val="75000"/>
                    <a:lumOff val="2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5F03-4B0A-E82A-96F1-441405C1EA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0D422B-D7E4-5A55-6EC4-EF6C49F5D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3283C-DCEE-6A0D-6203-0B531FA35FB3}"/>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5" name="Footer Placeholder 4">
            <a:extLst>
              <a:ext uri="{FF2B5EF4-FFF2-40B4-BE49-F238E27FC236}">
                <a16:creationId xmlns:a16="http://schemas.microsoft.com/office/drawing/2014/main" id="{B13F7C40-69D8-66FE-9894-DACEB92B7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DF2B3-3BCE-E210-479B-47472C9DEA66}"/>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22810368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94093" y="336212"/>
            <a:ext cx="11364232" cy="461665"/>
          </a:xfrm>
        </p:spPr>
        <p:txBody>
          <a:bodyPr vert="horz" lIns="91440" tIns="45720" rIns="91440" bIns="45720" rtlCol="0" anchor="t">
            <a:spAutoFit/>
          </a:bodyPr>
          <a:lstStyle>
            <a:lvl1pPr>
              <a:defRPr lang="en-US" dirty="0">
                <a:solidFill>
                  <a:schemeClr val="tx1">
                    <a:lumMod val="75000"/>
                    <a:lumOff val="25000"/>
                  </a:schemeClr>
                </a:solidFill>
              </a:defRPr>
            </a:lvl1pPr>
          </a:lstStyle>
          <a:p>
            <a:pPr lvl="0">
              <a:lnSpc>
                <a:spcPct val="100000"/>
              </a:lnSpc>
            </a:pPr>
            <a:r>
              <a:rPr lang="en-US"/>
              <a:t>Click to edit Master title style</a:t>
            </a:r>
          </a:p>
        </p:txBody>
      </p:sp>
      <p:sp>
        <p:nvSpPr>
          <p:cNvPr id="6" name="Rectangle 5"/>
          <p:cNvSpPr/>
          <p:nvPr userDrawn="1"/>
        </p:nvSpPr>
        <p:spPr>
          <a:xfrm>
            <a:off x="0" y="1"/>
            <a:ext cx="12192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panose="020B0604020202020204" pitchFamily="34" charset="0"/>
            </a:endParaRPr>
          </a:p>
        </p:txBody>
      </p:sp>
      <p:sp>
        <p:nvSpPr>
          <p:cNvPr id="7"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516261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Subtitle and 1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94093" y="1499616"/>
            <a:ext cx="11364232" cy="4882516"/>
          </a:xfrm>
        </p:spPr>
        <p:txBody>
          <a:bodyPr vert="horz" lIns="91440" tIns="45720" rIns="91440" bIns="45720" rtlCol="0">
            <a:no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solidFill>
                  <a:schemeClr val="tx1">
                    <a:lumMod val="75000"/>
                    <a:lumOff val="25000"/>
                  </a:schemeClr>
                </a:solidFill>
              </a:defRPr>
            </a:lvl3pPr>
            <a:lvl4pPr>
              <a:defRPr lang="en-US" dirty="0" smtClean="0">
                <a:solidFill>
                  <a:schemeClr val="tx1">
                    <a:lumMod val="75000"/>
                    <a:lumOff val="2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Rectangle 5"/>
          <p:cNvSpPr/>
          <p:nvPr userDrawn="1"/>
        </p:nvSpPr>
        <p:spPr>
          <a:xfrm>
            <a:off x="0" y="1"/>
            <a:ext cx="12192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10" name="Title 1"/>
          <p:cNvSpPr>
            <a:spLocks noGrp="1"/>
          </p:cNvSpPr>
          <p:nvPr>
            <p:ph type="title"/>
          </p:nvPr>
        </p:nvSpPr>
        <p:spPr>
          <a:xfrm>
            <a:off x="394093" y="336213"/>
            <a:ext cx="11364232" cy="461665"/>
          </a:xfrm>
        </p:spPr>
        <p:txBody>
          <a:bodyPr vert="horz" lIns="91440" tIns="45720" rIns="91440" bIns="45720" rtlCol="0" anchor="t">
            <a:spAutoFit/>
          </a:bodyPr>
          <a:lstStyle>
            <a:lvl1pPr>
              <a:defRPr lang="en-US" sz="2400" dirty="0">
                <a:solidFill>
                  <a:schemeClr val="tx1">
                    <a:lumMod val="75000"/>
                    <a:lumOff val="25000"/>
                  </a:schemeClr>
                </a:solidFill>
              </a:defRPr>
            </a:lvl1pPr>
          </a:lstStyle>
          <a:p>
            <a:pPr lvl="0">
              <a:lnSpc>
                <a:spcPct val="100000"/>
              </a:lnSpc>
            </a:pPr>
            <a:r>
              <a:rPr lang="en-US"/>
              <a:t>Click to edit Master title style</a:t>
            </a:r>
          </a:p>
        </p:txBody>
      </p:sp>
      <p:sp>
        <p:nvSpPr>
          <p:cNvPr id="11" name="Text Placeholder 4"/>
          <p:cNvSpPr>
            <a:spLocks noGrp="1"/>
          </p:cNvSpPr>
          <p:nvPr>
            <p:ph type="body" sz="quarter" idx="11" hasCustomPrompt="1"/>
          </p:nvPr>
        </p:nvSpPr>
        <p:spPr>
          <a:xfrm>
            <a:off x="393700" y="728590"/>
            <a:ext cx="11364384" cy="400110"/>
          </a:xfrm>
        </p:spPr>
        <p:txBody>
          <a:bodyPr>
            <a:spAutoFit/>
          </a:bodyPr>
          <a:lstStyle>
            <a:lvl1pPr marL="0" indent="0">
              <a:buFontTx/>
              <a:buNone/>
              <a:defRPr sz="2000" b="0">
                <a:solidFill>
                  <a:schemeClr val="accent5"/>
                </a:solidFill>
              </a:defRPr>
            </a:lvl1pPr>
          </a:lstStyle>
          <a:p>
            <a:pPr lvl="0"/>
            <a:r>
              <a:rPr lang="en-US"/>
              <a:t>Click to edit master text styles</a:t>
            </a:r>
          </a:p>
        </p:txBody>
      </p:sp>
      <p:sp>
        <p:nvSpPr>
          <p:cNvPr id="7"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2433383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_Subtitle and 2 Content">
    <p:spTree>
      <p:nvGrpSpPr>
        <p:cNvPr id="1" name=""/>
        <p:cNvGrpSpPr/>
        <p:nvPr/>
      </p:nvGrpSpPr>
      <p:grpSpPr>
        <a:xfrm>
          <a:off x="0" y="0"/>
          <a:ext cx="0" cy="0"/>
          <a:chOff x="0" y="0"/>
          <a:chExt cx="0" cy="0"/>
        </a:xfrm>
      </p:grpSpPr>
      <p:sp>
        <p:nvSpPr>
          <p:cNvPr id="6" name="Rectangle 5"/>
          <p:cNvSpPr/>
          <p:nvPr userDrawn="1"/>
        </p:nvSpPr>
        <p:spPr>
          <a:xfrm>
            <a:off x="0" y="1"/>
            <a:ext cx="12192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7" name="Content Placeholder 2"/>
          <p:cNvSpPr>
            <a:spLocks noGrp="1"/>
          </p:cNvSpPr>
          <p:nvPr>
            <p:ph idx="1"/>
          </p:nvPr>
        </p:nvSpPr>
        <p:spPr>
          <a:xfrm>
            <a:off x="394093" y="1496176"/>
            <a:ext cx="5447907" cy="4332287"/>
          </a:xfrm>
        </p:spPr>
        <p:txBody>
          <a:bodyPr vert="horz" lIns="91440" tIns="45720" rIns="91440" bIns="45720" rtlCol="0">
            <a:no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solidFill>
                  <a:schemeClr val="tx1">
                    <a:lumMod val="75000"/>
                    <a:lumOff val="25000"/>
                  </a:schemeClr>
                </a:solidFill>
              </a:defRPr>
            </a:lvl3pPr>
            <a:lvl4pPr>
              <a:defRPr lang="en-US" dirty="0" smtClean="0">
                <a:solidFill>
                  <a:schemeClr val="tx1">
                    <a:lumMod val="75000"/>
                    <a:lumOff val="2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idx="10"/>
          </p:nvPr>
        </p:nvSpPr>
        <p:spPr>
          <a:xfrm>
            <a:off x="6310419" y="1496176"/>
            <a:ext cx="5447907" cy="4332287"/>
          </a:xfrm>
        </p:spPr>
        <p:txBody>
          <a:bodyPr vert="horz" lIns="91440" tIns="45720" rIns="91440" bIns="45720" rtlCol="0">
            <a:no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solidFill>
                  <a:schemeClr val="tx1">
                    <a:lumMod val="75000"/>
                    <a:lumOff val="25000"/>
                  </a:schemeClr>
                </a:solidFill>
              </a:defRPr>
            </a:lvl3pPr>
            <a:lvl4pPr>
              <a:defRPr lang="en-US" dirty="0" smtClean="0">
                <a:solidFill>
                  <a:schemeClr val="tx1">
                    <a:lumMod val="75000"/>
                    <a:lumOff val="2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p:cNvSpPr>
            <a:spLocks noGrp="1"/>
          </p:cNvSpPr>
          <p:nvPr>
            <p:ph type="title"/>
          </p:nvPr>
        </p:nvSpPr>
        <p:spPr>
          <a:xfrm>
            <a:off x="394093" y="336213"/>
            <a:ext cx="11364232" cy="461665"/>
          </a:xfrm>
        </p:spPr>
        <p:txBody>
          <a:bodyPr vert="horz" lIns="91440" tIns="45720" rIns="91440" bIns="45720" rtlCol="0" anchor="t">
            <a:spAutoFit/>
          </a:bodyPr>
          <a:lstStyle>
            <a:lvl1pPr>
              <a:defRPr lang="en-US" sz="2400" dirty="0">
                <a:solidFill>
                  <a:schemeClr val="tx1">
                    <a:lumMod val="75000"/>
                    <a:lumOff val="25000"/>
                  </a:schemeClr>
                </a:solidFill>
              </a:defRPr>
            </a:lvl1pPr>
          </a:lstStyle>
          <a:p>
            <a:pPr lvl="0">
              <a:lnSpc>
                <a:spcPct val="100000"/>
              </a:lnSpc>
            </a:pPr>
            <a:r>
              <a:rPr lang="en-US"/>
              <a:t>Click to edit Master title style</a:t>
            </a:r>
          </a:p>
        </p:txBody>
      </p:sp>
      <p:sp>
        <p:nvSpPr>
          <p:cNvPr id="13" name="Text Placeholder 4"/>
          <p:cNvSpPr>
            <a:spLocks noGrp="1"/>
          </p:cNvSpPr>
          <p:nvPr>
            <p:ph type="body" sz="quarter" idx="11" hasCustomPrompt="1"/>
          </p:nvPr>
        </p:nvSpPr>
        <p:spPr>
          <a:xfrm>
            <a:off x="393700" y="728590"/>
            <a:ext cx="11364384" cy="400110"/>
          </a:xfrm>
        </p:spPr>
        <p:txBody>
          <a:bodyPr>
            <a:spAutoFit/>
          </a:bodyPr>
          <a:lstStyle>
            <a:lvl1pPr marL="0" indent="0">
              <a:buFontTx/>
              <a:buNone/>
              <a:defRPr sz="2000" b="0">
                <a:solidFill>
                  <a:schemeClr val="accent5"/>
                </a:solidFill>
              </a:defRPr>
            </a:lvl1pPr>
          </a:lstStyle>
          <a:p>
            <a:pPr lvl="0"/>
            <a:r>
              <a:rPr lang="en-US"/>
              <a:t>Click to edit master text styles</a:t>
            </a:r>
          </a:p>
        </p:txBody>
      </p:sp>
      <p:sp>
        <p:nvSpPr>
          <p:cNvPr id="10"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Blank">
    <p:spTree>
      <p:nvGrpSpPr>
        <p:cNvPr id="1" name=""/>
        <p:cNvGrpSpPr/>
        <p:nvPr/>
      </p:nvGrpSpPr>
      <p:grpSpPr>
        <a:xfrm>
          <a:off x="0" y="0"/>
          <a:ext cx="0" cy="0"/>
          <a:chOff x="0" y="0"/>
          <a:chExt cx="0" cy="0"/>
        </a:xfrm>
      </p:grpSpPr>
      <p:sp>
        <p:nvSpPr>
          <p:cNvPr id="6" name="Rectangle 5"/>
          <p:cNvSpPr/>
          <p:nvPr userDrawn="1"/>
        </p:nvSpPr>
        <p:spPr>
          <a:xfrm>
            <a:off x="0" y="1"/>
            <a:ext cx="12192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10" name="Title 1"/>
          <p:cNvSpPr>
            <a:spLocks noGrp="1"/>
          </p:cNvSpPr>
          <p:nvPr>
            <p:ph type="title"/>
          </p:nvPr>
        </p:nvSpPr>
        <p:spPr>
          <a:xfrm>
            <a:off x="394093" y="336213"/>
            <a:ext cx="11364232" cy="461665"/>
          </a:xfrm>
        </p:spPr>
        <p:txBody>
          <a:bodyPr vert="horz" lIns="91440" tIns="45720" rIns="91440" bIns="45720" rtlCol="0" anchor="t">
            <a:spAutoFit/>
          </a:bodyPr>
          <a:lstStyle>
            <a:lvl1pPr>
              <a:defRPr lang="en-US" sz="2400" dirty="0">
                <a:solidFill>
                  <a:schemeClr val="tx1">
                    <a:lumMod val="75000"/>
                    <a:lumOff val="25000"/>
                  </a:schemeClr>
                </a:solidFill>
              </a:defRPr>
            </a:lvl1pPr>
          </a:lstStyle>
          <a:p>
            <a:pPr lvl="0">
              <a:lnSpc>
                <a:spcPct val="100000"/>
              </a:lnSpc>
            </a:pPr>
            <a:r>
              <a:rPr lang="en-US"/>
              <a:t>Click to edit Master title style</a:t>
            </a:r>
          </a:p>
        </p:txBody>
      </p:sp>
      <p:sp>
        <p:nvSpPr>
          <p:cNvPr id="11" name="Text Placeholder 4"/>
          <p:cNvSpPr>
            <a:spLocks noGrp="1"/>
          </p:cNvSpPr>
          <p:nvPr>
            <p:ph type="body" sz="quarter" idx="11" hasCustomPrompt="1"/>
          </p:nvPr>
        </p:nvSpPr>
        <p:spPr>
          <a:xfrm>
            <a:off x="393700" y="728590"/>
            <a:ext cx="11364384" cy="400110"/>
          </a:xfrm>
        </p:spPr>
        <p:txBody>
          <a:bodyPr>
            <a:spAutoFit/>
          </a:bodyPr>
          <a:lstStyle>
            <a:lvl1pPr marL="0" indent="0">
              <a:buFontTx/>
              <a:buNone/>
              <a:defRPr sz="2000" b="0">
                <a:solidFill>
                  <a:schemeClr val="accent5"/>
                </a:solidFill>
              </a:defRPr>
            </a:lvl1pPr>
          </a:lstStyle>
          <a:p>
            <a:pPr lvl="0"/>
            <a:r>
              <a:rPr lang="en-US"/>
              <a:t>Click to edit master text styles</a:t>
            </a:r>
          </a:p>
        </p:txBody>
      </p:sp>
      <p:sp>
        <p:nvSpPr>
          <p:cNvPr id="8"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31204626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94093" y="336212"/>
            <a:ext cx="11364232" cy="461665"/>
          </a:xfrm>
        </p:spPr>
        <p:txBody>
          <a:bodyPr vert="horz" lIns="91440" tIns="45720" rIns="91440" bIns="45720" rtlCol="0" anchor="t">
            <a:spAutoFit/>
          </a:bodyPr>
          <a:lstStyle>
            <a:lvl1pPr>
              <a:defRPr lang="en-US" dirty="0">
                <a:solidFill>
                  <a:schemeClr val="tx1">
                    <a:lumMod val="75000"/>
                    <a:lumOff val="25000"/>
                  </a:schemeClr>
                </a:solidFill>
              </a:defRPr>
            </a:lvl1pPr>
          </a:lstStyle>
          <a:p>
            <a:pPr lvl="0">
              <a:lnSpc>
                <a:spcPct val="100000"/>
              </a:lnSpc>
            </a:pPr>
            <a:r>
              <a:rPr lang="en-US"/>
              <a:t>Click to edit Master title style</a:t>
            </a:r>
          </a:p>
        </p:txBody>
      </p:sp>
      <p:sp>
        <p:nvSpPr>
          <p:cNvPr id="3" name="Content Placeholder 2"/>
          <p:cNvSpPr>
            <a:spLocks noGrp="1"/>
          </p:cNvSpPr>
          <p:nvPr>
            <p:ph idx="1"/>
          </p:nvPr>
        </p:nvSpPr>
        <p:spPr>
          <a:xfrm>
            <a:off x="394093" y="1141414"/>
            <a:ext cx="11364232" cy="5013325"/>
          </a:xfrm>
        </p:spPr>
        <p:txBody>
          <a:bodyPr vert="horz" lIns="91440" tIns="45720" rIns="91440" bIns="45720" rtlCol="0">
            <a:no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solidFill>
                  <a:schemeClr val="tx1">
                    <a:lumMod val="75000"/>
                    <a:lumOff val="25000"/>
                  </a:schemeClr>
                </a:solidFill>
              </a:defRPr>
            </a:lvl3pPr>
            <a:lvl4pPr>
              <a:defRPr lang="en-US" dirty="0" smtClean="0">
                <a:solidFill>
                  <a:schemeClr val="tx1">
                    <a:lumMod val="75000"/>
                    <a:lumOff val="2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Rectangle 5"/>
          <p:cNvSpPr/>
          <p:nvPr userDrawn="1"/>
        </p:nvSpPr>
        <p:spPr>
          <a:xfrm>
            <a:off x="0" y="1"/>
            <a:ext cx="12192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panose="020B0604020202020204" pitchFamily="34" charset="0"/>
            </a:endParaRPr>
          </a:p>
        </p:txBody>
      </p:sp>
      <p:sp>
        <p:nvSpPr>
          <p:cNvPr id="7" name="Rectangle 6"/>
          <p:cNvSpPr/>
          <p:nvPr userDrawn="1"/>
        </p:nvSpPr>
        <p:spPr>
          <a:xfrm>
            <a:off x="9643936" y="6173351"/>
            <a:ext cx="2548064" cy="57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8"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931604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lank no logo">
    <p:spTree>
      <p:nvGrpSpPr>
        <p:cNvPr id="1" name=""/>
        <p:cNvGrpSpPr/>
        <p:nvPr/>
      </p:nvGrpSpPr>
      <p:grpSpPr>
        <a:xfrm>
          <a:off x="0" y="0"/>
          <a:ext cx="0" cy="0"/>
          <a:chOff x="0" y="0"/>
          <a:chExt cx="0" cy="0"/>
        </a:xfrm>
      </p:grpSpPr>
      <p:sp>
        <p:nvSpPr>
          <p:cNvPr id="2" name="Title 1"/>
          <p:cNvSpPr>
            <a:spLocks noGrp="1"/>
          </p:cNvSpPr>
          <p:nvPr>
            <p:ph type="title"/>
          </p:nvPr>
        </p:nvSpPr>
        <p:spPr>
          <a:xfrm>
            <a:off x="394093" y="336212"/>
            <a:ext cx="11364232" cy="461665"/>
          </a:xfrm>
        </p:spPr>
        <p:txBody>
          <a:bodyPr vert="horz" lIns="91440" tIns="45720" rIns="91440" bIns="45720" rtlCol="0" anchor="t">
            <a:spAutoFit/>
          </a:bodyPr>
          <a:lstStyle>
            <a:lvl1pPr>
              <a:defRPr lang="en-US" dirty="0">
                <a:solidFill>
                  <a:schemeClr val="tx1">
                    <a:lumMod val="75000"/>
                    <a:lumOff val="25000"/>
                  </a:schemeClr>
                </a:solidFill>
              </a:defRPr>
            </a:lvl1pPr>
          </a:lstStyle>
          <a:p>
            <a:pPr lvl="0">
              <a:lnSpc>
                <a:spcPct val="100000"/>
              </a:lnSpc>
            </a:pPr>
            <a:r>
              <a:rPr lang="en-US"/>
              <a:t>Click to edit Master title style</a:t>
            </a:r>
          </a:p>
        </p:txBody>
      </p:sp>
      <p:sp>
        <p:nvSpPr>
          <p:cNvPr id="6" name="Rectangle 5"/>
          <p:cNvSpPr/>
          <p:nvPr userDrawn="1"/>
        </p:nvSpPr>
        <p:spPr>
          <a:xfrm>
            <a:off x="0" y="1"/>
            <a:ext cx="12192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panose="020B0604020202020204" pitchFamily="34" charset="0"/>
            </a:endParaRPr>
          </a:p>
        </p:txBody>
      </p:sp>
      <p:sp>
        <p:nvSpPr>
          <p:cNvPr id="7" name="Rectangle 6"/>
          <p:cNvSpPr/>
          <p:nvPr userDrawn="1"/>
        </p:nvSpPr>
        <p:spPr>
          <a:xfrm>
            <a:off x="9643936" y="6147951"/>
            <a:ext cx="2548064" cy="57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8"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30978848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2160" y="1922943"/>
            <a:ext cx="10594733" cy="646331"/>
          </a:xfrm>
        </p:spPr>
        <p:txBody>
          <a:bodyPr/>
          <a:lstStyle>
            <a:lvl1pPr>
              <a:lnSpc>
                <a:spcPct val="100000"/>
              </a:lnSpc>
              <a:defRPr sz="3600" b="0">
                <a:solidFill>
                  <a:schemeClr val="tx1">
                    <a:lumMod val="75000"/>
                    <a:lumOff val="25000"/>
                  </a:schemeClr>
                </a:solidFill>
                <a:latin typeface="Arial" panose="020B0604020202020204" pitchFamily="34" charset="0"/>
                <a:cs typeface="Arial" panose="020B0604020202020204" pitchFamily="34" charset="0"/>
              </a:defRPr>
            </a:lvl1pPr>
          </a:lstStyle>
          <a:p>
            <a:r>
              <a:rPr lang="en-US"/>
              <a:t>Click To Edit Master Title Style</a:t>
            </a:r>
          </a:p>
        </p:txBody>
      </p:sp>
      <p:sp>
        <p:nvSpPr>
          <p:cNvPr id="11" name="Rectangle 10"/>
          <p:cNvSpPr/>
          <p:nvPr userDrawn="1"/>
        </p:nvSpPr>
        <p:spPr>
          <a:xfrm>
            <a:off x="0" y="1"/>
            <a:ext cx="12192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panose="020B0604020202020204" pitchFamily="34" charset="0"/>
            </a:endParaRPr>
          </a:p>
        </p:txBody>
      </p:sp>
      <p:sp>
        <p:nvSpPr>
          <p:cNvPr id="6"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29858342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Blank no gray bar">
    <p:spTree>
      <p:nvGrpSpPr>
        <p:cNvPr id="1" name=""/>
        <p:cNvGrpSpPr/>
        <p:nvPr/>
      </p:nvGrpSpPr>
      <p:grpSpPr>
        <a:xfrm>
          <a:off x="0" y="0"/>
          <a:ext cx="0" cy="0"/>
          <a:chOff x="0" y="0"/>
          <a:chExt cx="0" cy="0"/>
        </a:xfrm>
      </p:grpSpPr>
      <p:sp>
        <p:nvSpPr>
          <p:cNvPr id="2" name="Title 1"/>
          <p:cNvSpPr>
            <a:spLocks noGrp="1"/>
          </p:cNvSpPr>
          <p:nvPr>
            <p:ph type="title"/>
          </p:nvPr>
        </p:nvSpPr>
        <p:spPr>
          <a:xfrm>
            <a:off x="394093" y="336212"/>
            <a:ext cx="11364232" cy="461665"/>
          </a:xfrm>
        </p:spPr>
        <p:txBody>
          <a:bodyPr vert="horz" lIns="91440" tIns="45720" rIns="91440" bIns="45720" rtlCol="0" anchor="t">
            <a:spAutoFit/>
          </a:bodyPr>
          <a:lstStyle>
            <a:lvl1pPr>
              <a:defRPr lang="en-US" dirty="0">
                <a:solidFill>
                  <a:schemeClr val="tx1">
                    <a:lumMod val="75000"/>
                    <a:lumOff val="25000"/>
                  </a:schemeClr>
                </a:solidFill>
              </a:defRPr>
            </a:lvl1pPr>
          </a:lstStyle>
          <a:p>
            <a:pPr lvl="0">
              <a:lnSpc>
                <a:spcPct val="100000"/>
              </a:lnSpc>
            </a:pPr>
            <a:r>
              <a:rPr lang="en-US"/>
              <a:t>Click to edit Master title style</a:t>
            </a:r>
          </a:p>
        </p:txBody>
      </p:sp>
      <p:sp>
        <p:nvSpPr>
          <p:cNvPr id="4"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3186341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y Blank Slide">
    <p:spTree>
      <p:nvGrpSpPr>
        <p:cNvPr id="1" name=""/>
        <p:cNvGrpSpPr/>
        <p:nvPr/>
      </p:nvGrpSpPr>
      <p:grpSpPr>
        <a:xfrm>
          <a:off x="0" y="0"/>
          <a:ext cx="0" cy="0"/>
          <a:chOff x="0" y="0"/>
          <a:chExt cx="0" cy="0"/>
        </a:xfrm>
      </p:grpSpPr>
      <p:sp>
        <p:nvSpPr>
          <p:cNvPr id="3" name="Rectangle 2"/>
          <p:cNvSpPr/>
          <p:nvPr userDrawn="1"/>
        </p:nvSpPr>
        <p:spPr>
          <a:xfrm>
            <a:off x="9643936" y="6186051"/>
            <a:ext cx="2548064" cy="57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4" name="Slide Number Placeholder 3"/>
          <p:cNvSpPr>
            <a:spLocks noGrp="1"/>
          </p:cNvSpPr>
          <p:nvPr>
            <p:ph type="sldNum" sz="quarter" idx="14"/>
          </p:nvPr>
        </p:nvSpPr>
        <p:spPr>
          <a:xfrm>
            <a:off x="175507" y="6444633"/>
            <a:ext cx="437173" cy="215444"/>
          </a:xfrm>
          <a:prstGeom prst="rect">
            <a:avLst/>
          </a:prstGeom>
        </p:spPr>
        <p:txBody>
          <a:bodyPr anchor="ctr">
            <a:noAutofit/>
          </a:bodyPr>
          <a:lstStyle>
            <a:lvl1pPr algn="l">
              <a:defRPr sz="800">
                <a:solidFill>
                  <a:schemeClr val="tx1">
                    <a:lumMod val="50000"/>
                    <a:lumOff val="50000"/>
                  </a:schemeClr>
                </a:solidFill>
              </a:defRPr>
            </a:lvl1pPr>
          </a:lstStyle>
          <a:p>
            <a:pPr>
              <a:defRPr/>
            </a:pPr>
            <a:fld id="{E6474CC2-1230-4213-AD1A-4B2FEEABA7A1}" type="slidenum">
              <a:rPr lang="en-US" smtClean="0"/>
              <a:pPr>
                <a:defRPr/>
              </a:pPr>
              <a:t>‹#›</a:t>
            </a:fld>
            <a:endParaRPr lang="en-US"/>
          </a:p>
        </p:txBody>
      </p:sp>
    </p:spTree>
    <p:extLst>
      <p:ext uri="{BB962C8B-B14F-4D97-AF65-F5344CB8AC3E}">
        <p14:creationId xmlns:p14="http://schemas.microsoft.com/office/powerpoint/2010/main" val="240268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0646-9BFA-FE7B-2B68-CDB449C5B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1DE290-5430-BC56-00C2-C34668EA8E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B51FF-DF67-E31E-C2D8-AEAF82382AA7}"/>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5" name="Footer Placeholder 4">
            <a:extLst>
              <a:ext uri="{FF2B5EF4-FFF2-40B4-BE49-F238E27FC236}">
                <a16:creationId xmlns:a16="http://schemas.microsoft.com/office/drawing/2014/main" id="{9D89EAC0-568A-5C7C-85ED-6AC6414A8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EC8207-EC93-5DAF-1591-2336A961B556}"/>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60852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C8A9-A5B2-37BB-7B02-B2C2AD31F8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9E3A83-0013-6B5F-9C1E-57530A8725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540503-23F2-EEF0-33C1-600C015F9B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A63417-A27C-DC28-BBF7-8E62BE3153FF}"/>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6" name="Footer Placeholder 5">
            <a:extLst>
              <a:ext uri="{FF2B5EF4-FFF2-40B4-BE49-F238E27FC236}">
                <a16:creationId xmlns:a16="http://schemas.microsoft.com/office/drawing/2014/main" id="{1B45BB6A-B9DD-ED63-CA2B-B57205469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C308E-E82C-651F-B09D-8FB26CA7E5EF}"/>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401344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D6081-BBCC-6744-C872-63F5607486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A6C080-6C43-78A5-A887-875DECF921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8E5C4A-B9FE-95D7-4184-DAA44A3B95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97B18C-F28E-00B9-920B-0AAE0A3798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19BF90-BE67-4836-D3F3-A591F68A4F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D9886A-CA79-7F65-F12E-2BDE9897808B}"/>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8" name="Footer Placeholder 7">
            <a:extLst>
              <a:ext uri="{FF2B5EF4-FFF2-40B4-BE49-F238E27FC236}">
                <a16:creationId xmlns:a16="http://schemas.microsoft.com/office/drawing/2014/main" id="{BEBC478D-AC2E-EF74-DD72-C5DFD3B423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EB4D45-9E05-5369-E19D-5544A3ABCF08}"/>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3608994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1FB6-5AC0-D508-AE8B-592F49B537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74EBE-07BD-5C58-E1E3-3C139EE300A8}"/>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4" name="Footer Placeholder 3">
            <a:extLst>
              <a:ext uri="{FF2B5EF4-FFF2-40B4-BE49-F238E27FC236}">
                <a16:creationId xmlns:a16="http://schemas.microsoft.com/office/drawing/2014/main" id="{D040E432-4936-4874-C3E0-4A38237D14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29B46D-8B36-A1A6-C58C-7A0875EC79BE}"/>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19725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A77BFE-BD85-6477-B693-64ED052723BA}"/>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3" name="Footer Placeholder 2">
            <a:extLst>
              <a:ext uri="{FF2B5EF4-FFF2-40B4-BE49-F238E27FC236}">
                <a16:creationId xmlns:a16="http://schemas.microsoft.com/office/drawing/2014/main" id="{4AC774FB-32B1-2319-84FD-12D99A9A6D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0B27F-6DD4-FF77-0DE3-FFAC0640B051}"/>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71790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9A7B-C7D2-D7F0-D370-10824C876D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422582-2F72-7984-47BB-4EDE788C1B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BE8F98-333E-E69C-0DF6-548D1ABB2A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42853-09BA-1AA4-4D65-1610A3622B9E}"/>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6" name="Footer Placeholder 5">
            <a:extLst>
              <a:ext uri="{FF2B5EF4-FFF2-40B4-BE49-F238E27FC236}">
                <a16:creationId xmlns:a16="http://schemas.microsoft.com/office/drawing/2014/main" id="{B9124240-7F7A-590B-8BA4-58C3C1E0A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E1C157-B85D-DCEF-3C02-04A06556CD86}"/>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3578502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1183-BD5A-3261-EC94-579E96C18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2F53B6-EA68-EB19-682E-2C1E22222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36039E-140E-8193-0AAF-F27AB7B2F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5BD531-2065-5E19-E091-6AB24EFE902E}"/>
              </a:ext>
            </a:extLst>
          </p:cNvPr>
          <p:cNvSpPr>
            <a:spLocks noGrp="1"/>
          </p:cNvSpPr>
          <p:nvPr>
            <p:ph type="dt" sz="half" idx="10"/>
          </p:nvPr>
        </p:nvSpPr>
        <p:spPr/>
        <p:txBody>
          <a:bodyPr/>
          <a:lstStyle/>
          <a:p>
            <a:fld id="{AAD018F6-714F-4A2A-B5F9-31F37639931F}" type="datetimeFigureOut">
              <a:rPr lang="en-US" smtClean="0"/>
              <a:t>10/16/2023</a:t>
            </a:fld>
            <a:endParaRPr lang="en-US"/>
          </a:p>
        </p:txBody>
      </p:sp>
      <p:sp>
        <p:nvSpPr>
          <p:cNvPr id="6" name="Footer Placeholder 5">
            <a:extLst>
              <a:ext uri="{FF2B5EF4-FFF2-40B4-BE49-F238E27FC236}">
                <a16:creationId xmlns:a16="http://schemas.microsoft.com/office/drawing/2014/main" id="{4C8A2D8E-1971-F286-7E3A-0E55846D3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08D19-963C-C66B-23D3-295629013B71}"/>
              </a:ext>
            </a:extLst>
          </p:cNvPr>
          <p:cNvSpPr>
            <a:spLocks noGrp="1"/>
          </p:cNvSpPr>
          <p:nvPr>
            <p:ph type="sldNum" sz="quarter" idx="12"/>
          </p:nvPr>
        </p:nvSpPr>
        <p:spPr/>
        <p:txBody>
          <a:bodyPr/>
          <a:lstStyle/>
          <a:p>
            <a:fld id="{660EB6D8-EA96-4935-8E7E-DD6383BBF5FB}" type="slidenum">
              <a:rPr lang="en-US" smtClean="0"/>
              <a:t>‹#›</a:t>
            </a:fld>
            <a:endParaRPr lang="en-US"/>
          </a:p>
        </p:txBody>
      </p:sp>
    </p:spTree>
    <p:extLst>
      <p:ext uri="{BB962C8B-B14F-4D97-AF65-F5344CB8AC3E}">
        <p14:creationId xmlns:p14="http://schemas.microsoft.com/office/powerpoint/2010/main" val="377318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3.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AC54A8-D07D-B1E4-3B58-F2F246DFA5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05DFD9-F06E-F900-2C30-E886D79A32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59F3DB-B4E5-B7EF-A3FC-B18BB993C5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018F6-714F-4A2A-B5F9-31F37639931F}" type="datetimeFigureOut">
              <a:rPr lang="en-US" smtClean="0"/>
              <a:t>10/16/2023</a:t>
            </a:fld>
            <a:endParaRPr lang="en-US"/>
          </a:p>
        </p:txBody>
      </p:sp>
      <p:sp>
        <p:nvSpPr>
          <p:cNvPr id="5" name="Footer Placeholder 4">
            <a:extLst>
              <a:ext uri="{FF2B5EF4-FFF2-40B4-BE49-F238E27FC236}">
                <a16:creationId xmlns:a16="http://schemas.microsoft.com/office/drawing/2014/main" id="{727B2370-A804-CFAB-79AA-66346FC81D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C1B6AC-F4B3-D3E6-B10D-E2FB054D43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EB6D8-EA96-4935-8E7E-DD6383BBF5FB}" type="slidenum">
              <a:rPr lang="en-US" smtClean="0"/>
              <a:t>‹#›</a:t>
            </a:fld>
            <a:endParaRPr lang="en-US"/>
          </a:p>
        </p:txBody>
      </p:sp>
    </p:spTree>
    <p:extLst>
      <p:ext uri="{BB962C8B-B14F-4D97-AF65-F5344CB8AC3E}">
        <p14:creationId xmlns:p14="http://schemas.microsoft.com/office/powerpoint/2010/main" val="688042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4093" y="336212"/>
            <a:ext cx="11368225" cy="461665"/>
          </a:xfrm>
          <a:prstGeom prst="rect">
            <a:avLst/>
          </a:prstGeom>
        </p:spPr>
        <p:txBody>
          <a:bodyPr vert="horz" lIns="91440" tIns="45720" rIns="91440" bIns="45720" rtlCol="0" anchor="t">
            <a:spAutoFit/>
          </a:bodyPr>
          <a:lstStyle/>
          <a:p>
            <a:r>
              <a:rPr lang="en-US"/>
              <a:t>Click to edit Master title style</a:t>
            </a:r>
          </a:p>
        </p:txBody>
      </p:sp>
      <p:sp>
        <p:nvSpPr>
          <p:cNvPr id="3" name="Text Placeholder 2"/>
          <p:cNvSpPr>
            <a:spLocks noGrp="1"/>
          </p:cNvSpPr>
          <p:nvPr>
            <p:ph type="body" idx="1"/>
          </p:nvPr>
        </p:nvSpPr>
        <p:spPr>
          <a:xfrm>
            <a:off x="379306" y="1141414"/>
            <a:ext cx="11383012" cy="501332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rotWithShape="1">
          <a:blip r:embed="rId15" cstate="print">
            <a:extLst>
              <a:ext uri="{28A0092B-C50C-407E-A947-70E740481C1C}">
                <a14:useLocalDpi xmlns:a14="http://schemas.microsoft.com/office/drawing/2010/main"/>
              </a:ext>
            </a:extLst>
          </a:blip>
          <a:srcRect l="21785" t="15713" r="24292" b="58094"/>
          <a:stretch/>
        </p:blipFill>
        <p:spPr>
          <a:xfrm>
            <a:off x="10091225" y="6277929"/>
            <a:ext cx="1908075" cy="537158"/>
          </a:xfrm>
          <a:prstGeom prst="rect">
            <a:avLst/>
          </a:prstGeom>
        </p:spPr>
      </p:pic>
      <p:sp>
        <p:nvSpPr>
          <p:cNvPr id="4" name="TextBox 3"/>
          <p:cNvSpPr txBox="1"/>
          <p:nvPr userDrawn="1"/>
        </p:nvSpPr>
        <p:spPr>
          <a:xfrm>
            <a:off x="478760" y="6444633"/>
            <a:ext cx="1763624" cy="215444"/>
          </a:xfrm>
          <a:prstGeom prst="rect">
            <a:avLst/>
          </a:prstGeom>
          <a:noFill/>
        </p:spPr>
        <p:txBody>
          <a:bodyPr wrap="none" rtlCol="0">
            <a:spAutoFit/>
          </a:bodyPr>
          <a:lstStyle/>
          <a:p>
            <a:r>
              <a:rPr lang="en-US" sz="800">
                <a:solidFill>
                  <a:schemeClr val="tx1">
                    <a:lumMod val="50000"/>
                    <a:lumOff val="50000"/>
                  </a:schemeClr>
                </a:solidFill>
              </a:rPr>
              <a:t>CONFIDENTIALITY LABEL HERE</a:t>
            </a:r>
          </a:p>
        </p:txBody>
      </p:sp>
    </p:spTree>
    <p:extLst>
      <p:ext uri="{BB962C8B-B14F-4D97-AF65-F5344CB8AC3E}">
        <p14:creationId xmlns:p14="http://schemas.microsoft.com/office/powerpoint/2010/main" val="192662099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9" r:id="rId4"/>
    <p:sldLayoutId id="2147483823" r:id="rId5"/>
    <p:sldLayoutId id="2147483820" r:id="rId6"/>
    <p:sldLayoutId id="2147483830" r:id="rId7"/>
    <p:sldLayoutId id="2147483821" r:id="rId8"/>
    <p:sldLayoutId id="2147483822" r:id="rId9"/>
    <p:sldLayoutId id="2147483824" r:id="rId10"/>
    <p:sldLayoutId id="2147483826" r:id="rId11"/>
    <p:sldLayoutId id="2147483827" r:id="rId12"/>
    <p:sldLayoutId id="2147483828" r:id="rId13"/>
  </p:sldLayoutIdLst>
  <p:hf hdr="0" ftr="0" dt="0"/>
  <p:txStyles>
    <p:titleStyle>
      <a:lvl1pPr algn="l" defTabSz="914400" rtl="0" eaLnBrk="1" latinLnBrk="0" hangingPunct="1">
        <a:lnSpc>
          <a:spcPct val="100000"/>
        </a:lnSpc>
        <a:spcBef>
          <a:spcPct val="0"/>
        </a:spcBef>
        <a:buClrTx/>
        <a:buNone/>
        <a:defRPr lang="en-US" sz="2400" b="1" kern="1200" dirty="0">
          <a:solidFill>
            <a:srgbClr val="4D4D4D"/>
          </a:solidFill>
          <a:latin typeface="Arial" panose="020B0604020202020204" pitchFamily="34" charset="0"/>
          <a:ea typeface="+mj-ea"/>
          <a:cs typeface="Arial" panose="020B0604020202020204" pitchFamily="34" charset="0"/>
        </a:defRPr>
      </a:lvl1pPr>
    </p:titleStyle>
    <p:bodyStyle>
      <a:lvl1pPr marL="236538" indent="-236538" algn="l" defTabSz="914400" rtl="0" eaLnBrk="1" latinLnBrk="0" hangingPunct="1">
        <a:spcBef>
          <a:spcPct val="20000"/>
        </a:spcBef>
        <a:buClrTx/>
        <a:buFont typeface="Arial" panose="020B0604020202020204" pitchFamily="34" charset="0"/>
        <a:buChar char="•"/>
        <a:defRPr lang="en-US" sz="2000" b="0" kern="1200" dirty="0" smtClean="0">
          <a:solidFill>
            <a:srgbClr val="4D4D4D"/>
          </a:solidFill>
          <a:latin typeface="Arial" panose="020B0604020202020204" pitchFamily="34" charset="0"/>
          <a:ea typeface="+mj-ea"/>
          <a:cs typeface="Arial" panose="020B0604020202020204" pitchFamily="34" charset="0"/>
        </a:defRPr>
      </a:lvl1pPr>
      <a:lvl2pPr marL="457200" indent="-220663" algn="l" defTabSz="914400" rtl="0" eaLnBrk="1" latinLnBrk="0" hangingPunct="1">
        <a:spcBef>
          <a:spcPct val="20000"/>
        </a:spcBef>
        <a:buClrTx/>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630238" indent="-173038" algn="l" defTabSz="914400" rtl="0" eaLnBrk="1" latinLnBrk="0" hangingPunct="1">
        <a:spcBef>
          <a:spcPct val="20000"/>
        </a:spcBef>
        <a:buClrTx/>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3pPr>
      <a:lvl4pPr marL="803275" indent="-173038" algn="l" defTabSz="914400" rtl="0" eaLnBrk="1" latinLnBrk="0" hangingPunct="1">
        <a:spcBef>
          <a:spcPct val="20000"/>
        </a:spcBef>
        <a:buClrTx/>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977900" indent="-174625"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hyperlink" Target="https://www.flickr.com/photos/68751915@N05/6870886851" TargetMode="External"/><Relationship Id="rId3" Type="http://schemas.openxmlformats.org/officeDocument/2006/relationships/diagramLayout" Target="../diagrams/layout1.xml"/><Relationship Id="rId7" Type="http://schemas.openxmlformats.org/officeDocument/2006/relationships/image" Target="../media/image28.jpe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2.jpe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0.jpe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hyperlink" Target="https://internationaljournalofresearch.com/2020/06/12/women-empowerment-in-india/" TargetMode="External"/><Relationship Id="rId3" Type="http://schemas.openxmlformats.org/officeDocument/2006/relationships/diagramLayout" Target="../diagrams/layout3.xml"/><Relationship Id="rId7" Type="http://schemas.openxmlformats.org/officeDocument/2006/relationships/image" Target="../media/image35.jpe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0.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1.jpe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8.xml"/><Relationship Id="rId5" Type="http://schemas.openxmlformats.org/officeDocument/2006/relationships/image" Target="../media/image30.jpe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5.xml"/><Relationship Id="rId7" Type="http://schemas.openxmlformats.org/officeDocument/2006/relationships/image" Target="../media/image45.png"/><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hyperlink" Target="https://www.flickr.com/photos/68751915@N05/6870886851" TargetMode="External"/><Relationship Id="rId3" Type="http://schemas.openxmlformats.org/officeDocument/2006/relationships/diagramLayout" Target="../diagrams/layout7.xml"/><Relationship Id="rId7" Type="http://schemas.openxmlformats.org/officeDocument/2006/relationships/image" Target="../media/image28.jpeg"/><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2.jpeg"/><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1.jpeg"/><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8" Type="http://schemas.openxmlformats.org/officeDocument/2006/relationships/hyperlink" Target="https://internationaljournalofresearch.com/2020/06/12/women-empowerment-in-india/" TargetMode="External"/><Relationship Id="rId3" Type="http://schemas.openxmlformats.org/officeDocument/2006/relationships/diagramLayout" Target="../diagrams/layout10.xml"/><Relationship Id="rId7" Type="http://schemas.openxmlformats.org/officeDocument/2006/relationships/image" Target="../media/image35.jpeg"/><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70638" y="1761050"/>
            <a:ext cx="11167060" cy="2412059"/>
          </a:xfrm>
        </p:spPr>
        <p:txBody>
          <a:bodyPr>
            <a:noAutofit/>
          </a:bodyPr>
          <a:lstStyle/>
          <a:p>
            <a:pPr>
              <a:lnSpc>
                <a:spcPct val="100000"/>
              </a:lnSpc>
            </a:pPr>
            <a:r>
              <a:rPr lang="en-US" sz="5400">
                <a:cs typeface="Calibri Light"/>
              </a:rPr>
              <a:t>Leap case study </a:t>
            </a:r>
            <a:br>
              <a:rPr lang="en-US" sz="5400">
                <a:cs typeface="Calibri Light"/>
              </a:rPr>
            </a:br>
            <a:r>
              <a:rPr lang="en-US" sz="5400">
                <a:cs typeface="Calibri Light"/>
              </a:rPr>
              <a:t>team 3 – wealth wizards</a:t>
            </a:r>
          </a:p>
        </p:txBody>
      </p:sp>
      <p:sp>
        <p:nvSpPr>
          <p:cNvPr id="2" name="Text Placeholder 42">
            <a:extLst>
              <a:ext uri="{FF2B5EF4-FFF2-40B4-BE49-F238E27FC236}">
                <a16:creationId xmlns:a16="http://schemas.microsoft.com/office/drawing/2014/main" id="{9D005A19-A858-4F99-3D2B-2E44AB2422D0}"/>
              </a:ext>
            </a:extLst>
          </p:cNvPr>
          <p:cNvSpPr>
            <a:spLocks noGrp="1"/>
          </p:cNvSpPr>
          <p:nvPr/>
        </p:nvSpPr>
        <p:spPr>
          <a:xfrm>
            <a:off x="8465644" y="4621695"/>
            <a:ext cx="2994172" cy="1918253"/>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Tx/>
              <a:buFont typeface="Arial" panose="020B0604020202020204" pitchFamily="34" charset="0"/>
              <a:buNone/>
              <a:defRPr lang="en-US" sz="1600" b="1" kern="1200">
                <a:solidFill>
                  <a:schemeClr val="accent5"/>
                </a:solidFill>
                <a:latin typeface="Arial" panose="020B0604020202020204" pitchFamily="34" charset="0"/>
                <a:ea typeface="+mj-ea"/>
                <a:cs typeface="Arial" panose="020B0604020202020204" pitchFamily="34" charset="0"/>
              </a:defRPr>
            </a:lvl1pPr>
            <a:lvl2pPr marL="236537" indent="0" algn="l" defTabSz="914400" rtl="0" eaLnBrk="1" latinLnBrk="0" hangingPunct="1">
              <a:spcBef>
                <a:spcPct val="20000"/>
              </a:spcBef>
              <a:buClrTx/>
              <a:buFont typeface="Arial" panose="020B0604020202020204" pitchFamily="34" charset="0"/>
              <a:buNone/>
              <a:defRPr sz="1600" b="1" kern="1200">
                <a:solidFill>
                  <a:schemeClr val="accent5"/>
                </a:solidFill>
                <a:latin typeface="Arial" panose="020B0604020202020204" pitchFamily="34" charset="0"/>
                <a:ea typeface="+mn-ea"/>
                <a:cs typeface="Arial" panose="020B0604020202020204" pitchFamily="34" charset="0"/>
              </a:defRPr>
            </a:lvl2pPr>
            <a:lvl3pPr marL="457200" indent="0" algn="l" defTabSz="914400" rtl="0" eaLnBrk="1" latinLnBrk="0" hangingPunct="1">
              <a:spcBef>
                <a:spcPct val="20000"/>
              </a:spcBef>
              <a:buClrTx/>
              <a:buFont typeface="Arial" panose="020B0604020202020204" pitchFamily="34" charset="0"/>
              <a:buNone/>
              <a:defRPr sz="1400" b="1" kern="1200">
                <a:solidFill>
                  <a:schemeClr val="accent5"/>
                </a:solidFill>
                <a:latin typeface="Arial" panose="020B0604020202020204" pitchFamily="34" charset="0"/>
                <a:ea typeface="+mn-ea"/>
                <a:cs typeface="Arial" panose="020B0604020202020204" pitchFamily="34" charset="0"/>
              </a:defRPr>
            </a:lvl3pPr>
            <a:lvl4pPr marL="630237" indent="0" algn="l" defTabSz="914400" rtl="0" eaLnBrk="1" latinLnBrk="0" hangingPunct="1">
              <a:spcBef>
                <a:spcPct val="20000"/>
              </a:spcBef>
              <a:buClrTx/>
              <a:buFont typeface="Arial" panose="020B0604020202020204" pitchFamily="34" charset="0"/>
              <a:buNone/>
              <a:defRPr sz="1200" b="1" kern="1200">
                <a:solidFill>
                  <a:schemeClr val="accent5"/>
                </a:solidFill>
                <a:latin typeface="Arial" panose="020B0604020202020204" pitchFamily="34" charset="0"/>
                <a:ea typeface="+mn-ea"/>
                <a:cs typeface="Arial" panose="020B0604020202020204" pitchFamily="34" charset="0"/>
              </a:defRPr>
            </a:lvl4pPr>
            <a:lvl5pPr marL="803275" indent="0" algn="l" defTabSz="914400" rtl="0" eaLnBrk="1" latinLnBrk="0" hangingPunct="1">
              <a:spcBef>
                <a:spcPct val="20000"/>
              </a:spcBef>
              <a:buFont typeface="Arial" panose="020B0604020202020204" pitchFamily="34" charset="0"/>
              <a:buNone/>
              <a:defRPr sz="1400" b="1" kern="1200">
                <a:solidFill>
                  <a:schemeClr val="accent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u="sng">
                <a:solidFill>
                  <a:schemeClr val="accent6"/>
                </a:solidFill>
                <a:latin typeface="Arial"/>
                <a:cs typeface="Arial"/>
              </a:rPr>
              <a:t>Presented by:</a:t>
            </a:r>
          </a:p>
          <a:p>
            <a:r>
              <a:rPr lang="en-US">
                <a:solidFill>
                  <a:schemeClr val="tx1"/>
                </a:solidFill>
                <a:latin typeface="Arial"/>
                <a:cs typeface="Arial"/>
              </a:rPr>
              <a:t>Akanksha Raj</a:t>
            </a:r>
            <a:endParaRPr lang="en-US">
              <a:solidFill>
                <a:schemeClr val="tx1"/>
              </a:solidFill>
            </a:endParaRPr>
          </a:p>
          <a:p>
            <a:r>
              <a:rPr lang="en-US">
                <a:solidFill>
                  <a:schemeClr val="tx1"/>
                </a:solidFill>
                <a:latin typeface="Arial"/>
                <a:cs typeface="Arial"/>
              </a:rPr>
              <a:t>Deepthi N</a:t>
            </a:r>
            <a:endParaRPr lang="en-US">
              <a:solidFill>
                <a:schemeClr val="tx1"/>
              </a:solidFill>
            </a:endParaRPr>
          </a:p>
          <a:p>
            <a:r>
              <a:rPr lang="en-US" err="1">
                <a:solidFill>
                  <a:schemeClr val="tx1"/>
                </a:solidFill>
                <a:latin typeface="Arial"/>
                <a:cs typeface="Arial"/>
              </a:rPr>
              <a:t>Gyanadipta</a:t>
            </a:r>
            <a:r>
              <a:rPr lang="en-US">
                <a:solidFill>
                  <a:schemeClr val="tx1"/>
                </a:solidFill>
                <a:latin typeface="Arial"/>
                <a:cs typeface="Arial"/>
              </a:rPr>
              <a:t> Mohanty</a:t>
            </a:r>
            <a:endParaRPr lang="en-US">
              <a:solidFill>
                <a:schemeClr val="tx1"/>
              </a:solidFill>
            </a:endParaRPr>
          </a:p>
          <a:p>
            <a:r>
              <a:rPr lang="en-US">
                <a:solidFill>
                  <a:schemeClr val="tx1"/>
                </a:solidFill>
                <a:latin typeface="Arial"/>
                <a:cs typeface="Arial"/>
              </a:rPr>
              <a:t>Vinayak Raj</a:t>
            </a:r>
          </a:p>
          <a:p>
            <a:r>
              <a:rPr lang="en-US">
                <a:solidFill>
                  <a:schemeClr val="tx1"/>
                </a:solidFill>
                <a:latin typeface="Arial"/>
                <a:cs typeface="Arial"/>
              </a:rPr>
              <a:t>Vishal Mishra</a:t>
            </a:r>
            <a:endParaRPr lang="en-US"/>
          </a:p>
          <a:p>
            <a:endParaRPr lang="en-US">
              <a:solidFill>
                <a:schemeClr val="tx1"/>
              </a:solidFill>
            </a:endParaRPr>
          </a:p>
        </p:txBody>
      </p:sp>
    </p:spTree>
    <p:extLst>
      <p:ext uri="{BB962C8B-B14F-4D97-AF65-F5344CB8AC3E}">
        <p14:creationId xmlns:p14="http://schemas.microsoft.com/office/powerpoint/2010/main" val="108840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02C2-F8E6-1CB5-D50A-103003EC9E06}"/>
              </a:ext>
            </a:extLst>
          </p:cNvPr>
          <p:cNvSpPr>
            <a:spLocks noGrp="1"/>
          </p:cNvSpPr>
          <p:nvPr>
            <p:ph type="title"/>
          </p:nvPr>
        </p:nvSpPr>
        <p:spPr/>
        <p:txBody>
          <a:bodyPr/>
          <a:lstStyle/>
          <a:p>
            <a:r>
              <a:rPr lang="en-US"/>
              <a:t>DATA ANALYSIS</a:t>
            </a:r>
          </a:p>
        </p:txBody>
      </p:sp>
      <p:sp>
        <p:nvSpPr>
          <p:cNvPr id="5" name="Content Placeholder 4">
            <a:extLst>
              <a:ext uri="{FF2B5EF4-FFF2-40B4-BE49-F238E27FC236}">
                <a16:creationId xmlns:a16="http://schemas.microsoft.com/office/drawing/2014/main" id="{CCA80E6D-549D-8985-6932-43C5DC6EC661}"/>
              </a:ext>
            </a:extLst>
          </p:cNvPr>
          <p:cNvSpPr>
            <a:spLocks noGrp="1"/>
          </p:cNvSpPr>
          <p:nvPr>
            <p:ph idx="1"/>
          </p:nvPr>
        </p:nvSpPr>
        <p:spPr/>
        <p:txBody>
          <a:bodyPr vert="horz" lIns="91440" tIns="45720" rIns="91440" bIns="45720" rtlCol="0" anchor="t">
            <a:noAutofit/>
          </a:bodyPr>
          <a:lstStyle/>
          <a:p>
            <a:pPr>
              <a:lnSpc>
                <a:spcPct val="100000"/>
              </a:lnSpc>
            </a:pPr>
            <a:r>
              <a:rPr lang="en-US" sz="2400">
                <a:ea typeface="Calibri"/>
                <a:cs typeface="Calibri"/>
              </a:rPr>
              <a:t>Initially used Excel to do preliminary Data-Cleaning</a:t>
            </a:r>
            <a:endParaRPr lang="en-US">
              <a:ea typeface="Calibri" panose="020F0502020204030204"/>
              <a:cs typeface="Calibri" panose="020F0502020204030204"/>
            </a:endParaRPr>
          </a:p>
          <a:p>
            <a:pPr>
              <a:lnSpc>
                <a:spcPct val="100000"/>
              </a:lnSpc>
            </a:pPr>
            <a:r>
              <a:rPr lang="en-US" sz="2400">
                <a:ea typeface="Calibri"/>
                <a:cs typeface="Calibri"/>
              </a:rPr>
              <a:t>Loading data into Python using Pandas </a:t>
            </a:r>
          </a:p>
          <a:p>
            <a:pPr lvl="1">
              <a:lnSpc>
                <a:spcPct val="100000"/>
              </a:lnSpc>
            </a:pPr>
            <a:r>
              <a:rPr lang="en-US" sz="2000">
                <a:ea typeface="+mn-lt"/>
                <a:cs typeface="+mn-lt"/>
              </a:rPr>
              <a:t>Converting each table into separate </a:t>
            </a:r>
            <a:r>
              <a:rPr lang="en-US" sz="2000" err="1">
                <a:ea typeface="+mn-lt"/>
                <a:cs typeface="+mn-lt"/>
              </a:rPr>
              <a:t>dataframes</a:t>
            </a:r>
            <a:r>
              <a:rPr lang="en-US" sz="2000">
                <a:ea typeface="+mn-lt"/>
                <a:cs typeface="+mn-lt"/>
              </a:rPr>
              <a:t> (splitting different sheets)</a:t>
            </a:r>
          </a:p>
          <a:p>
            <a:pPr>
              <a:lnSpc>
                <a:spcPct val="100000"/>
              </a:lnSpc>
            </a:pPr>
            <a:r>
              <a:rPr lang="en-US" sz="2400">
                <a:ea typeface="+mn-lt"/>
                <a:cs typeface="+mn-lt"/>
              </a:rPr>
              <a:t>Pandas dataframe.info() function is used to get a concise summary of the </a:t>
            </a:r>
            <a:r>
              <a:rPr lang="en-US" sz="2400" err="1">
                <a:ea typeface="+mn-lt"/>
                <a:cs typeface="+mn-lt"/>
              </a:rPr>
              <a:t>dataframe</a:t>
            </a:r>
            <a:r>
              <a:rPr lang="en-US" sz="2400">
                <a:ea typeface="+mn-lt"/>
                <a:cs typeface="+mn-lt"/>
              </a:rPr>
              <a:t>.</a:t>
            </a:r>
            <a:endParaRPr lang="en-US" sz="2400">
              <a:ea typeface="Calibri"/>
              <a:cs typeface="Calibri"/>
            </a:endParaRPr>
          </a:p>
          <a:p>
            <a:pPr>
              <a:lnSpc>
                <a:spcPct val="100000"/>
              </a:lnSpc>
            </a:pPr>
            <a:r>
              <a:rPr lang="en-US" sz="2400">
                <a:ea typeface="+mn-lt"/>
                <a:cs typeface="+mn-lt"/>
              </a:rPr>
              <a:t>Pandas describe() is used to view some basic statistical details like percentile, mean, std, etc. of a data frame or a series of numeric values.</a:t>
            </a:r>
            <a:endParaRPr lang="en-US" sz="2400">
              <a:ea typeface="Calibri"/>
              <a:cs typeface="Calibri"/>
            </a:endParaRPr>
          </a:p>
          <a:p>
            <a:pPr>
              <a:lnSpc>
                <a:spcPct val="100000"/>
              </a:lnSpc>
            </a:pPr>
            <a:r>
              <a:rPr lang="en-US" sz="2400">
                <a:ea typeface="+mn-lt"/>
                <a:cs typeface="+mn-lt"/>
              </a:rPr>
              <a:t>We started analyzing data based on constraints mentioned like 2-4 risk tolerance, </a:t>
            </a:r>
            <a:r>
              <a:rPr lang="en-US" sz="2400" err="1">
                <a:ea typeface="+mn-lt"/>
                <a:cs typeface="+mn-lt"/>
              </a:rPr>
              <a:t>atleast</a:t>
            </a:r>
            <a:r>
              <a:rPr lang="en-US" sz="2400">
                <a:ea typeface="+mn-lt"/>
                <a:cs typeface="+mn-lt"/>
              </a:rPr>
              <a:t> 1000 customers in each segment.</a:t>
            </a:r>
            <a:endParaRPr lang="en-US" sz="2400">
              <a:ea typeface="Calibri"/>
              <a:cs typeface="Calibri"/>
            </a:endParaRPr>
          </a:p>
          <a:p>
            <a:pPr>
              <a:lnSpc>
                <a:spcPct val="100000"/>
              </a:lnSpc>
            </a:pPr>
            <a:endParaRPr lang="en-US" sz="2400">
              <a:ea typeface="Calibri"/>
              <a:cs typeface="Calibri"/>
            </a:endParaRPr>
          </a:p>
          <a:p>
            <a:pPr>
              <a:lnSpc>
                <a:spcPct val="100000"/>
              </a:lnSpc>
            </a:pPr>
            <a:endParaRPr lang="en-US" sz="2400">
              <a:ea typeface="Calibri"/>
              <a:cs typeface="Calibri"/>
            </a:endParaRPr>
          </a:p>
        </p:txBody>
      </p:sp>
    </p:spTree>
    <p:extLst>
      <p:ext uri="{BB962C8B-B14F-4D97-AF65-F5344CB8AC3E}">
        <p14:creationId xmlns:p14="http://schemas.microsoft.com/office/powerpoint/2010/main" val="2248848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E5A9C9FA-9330-62D0-705B-37332915A207}"/>
              </a:ext>
            </a:extLst>
          </p:cNvPr>
          <p:cNvPicPr>
            <a:picLocks noChangeAspect="1"/>
          </p:cNvPicPr>
          <p:nvPr/>
        </p:nvPicPr>
        <p:blipFill rotWithShape="1">
          <a:blip r:embed="rId2"/>
          <a:srcRect l="568" r="2" b="2"/>
          <a:stretch/>
        </p:blipFill>
        <p:spPr>
          <a:xfrm>
            <a:off x="643467" y="1525325"/>
            <a:ext cx="5294716" cy="3807347"/>
          </a:xfrm>
          <a:prstGeom prst="rect">
            <a:avLst/>
          </a:prstGeom>
        </p:spPr>
      </p:pic>
      <p:cxnSp>
        <p:nvCxnSpPr>
          <p:cNvPr id="22" name="Straight Connector 2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61572A58-6021-6704-4734-476DA30D5E68}"/>
              </a:ext>
            </a:extLst>
          </p:cNvPr>
          <p:cNvPicPr>
            <a:picLocks noChangeAspect="1"/>
          </p:cNvPicPr>
          <p:nvPr/>
        </p:nvPicPr>
        <p:blipFill rotWithShape="1">
          <a:blip r:embed="rId3"/>
          <a:srcRect r="642" b="-4"/>
          <a:stretch/>
        </p:blipFill>
        <p:spPr>
          <a:xfrm>
            <a:off x="6451902" y="643467"/>
            <a:ext cx="4898544" cy="5571066"/>
          </a:xfrm>
          <a:prstGeom prst="rect">
            <a:avLst/>
          </a:prstGeom>
        </p:spPr>
      </p:pic>
    </p:spTree>
    <p:extLst>
      <p:ext uri="{BB962C8B-B14F-4D97-AF65-F5344CB8AC3E}">
        <p14:creationId xmlns:p14="http://schemas.microsoft.com/office/powerpoint/2010/main" val="192883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image">
            <a:extLst>
              <a:ext uri="{FF2B5EF4-FFF2-40B4-BE49-F238E27FC236}">
                <a16:creationId xmlns:a16="http://schemas.microsoft.com/office/drawing/2014/main" id="{F044A443-3EC5-E888-1CE2-B331EB6BDB5B}"/>
              </a:ext>
            </a:extLst>
          </p:cNvPr>
          <p:cNvPicPr>
            <a:picLocks noChangeAspect="1"/>
          </p:cNvPicPr>
          <p:nvPr/>
        </p:nvPicPr>
        <p:blipFill>
          <a:blip r:embed="rId2"/>
          <a:stretch>
            <a:fillRect/>
          </a:stretch>
        </p:blipFill>
        <p:spPr>
          <a:xfrm>
            <a:off x="1614487" y="643467"/>
            <a:ext cx="3753825"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graph of different colored bars&#10;&#10;Description automatically generated">
            <a:extLst>
              <a:ext uri="{FF2B5EF4-FFF2-40B4-BE49-F238E27FC236}">
                <a16:creationId xmlns:a16="http://schemas.microsoft.com/office/drawing/2014/main" id="{6F2B39A1-9BE3-AAC8-8466-5E10D8DDAA1F}"/>
              </a:ext>
            </a:extLst>
          </p:cNvPr>
          <p:cNvPicPr>
            <a:picLocks noChangeAspect="1"/>
          </p:cNvPicPr>
          <p:nvPr/>
        </p:nvPicPr>
        <p:blipFill>
          <a:blip r:embed="rId3"/>
          <a:stretch>
            <a:fillRect/>
          </a:stretch>
        </p:blipFill>
        <p:spPr>
          <a:xfrm>
            <a:off x="6755961" y="643467"/>
            <a:ext cx="3897650"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image">
            <a:extLst>
              <a:ext uri="{FF2B5EF4-FFF2-40B4-BE49-F238E27FC236}">
                <a16:creationId xmlns:a16="http://schemas.microsoft.com/office/drawing/2014/main" id="{861EF366-7CE9-2D84-B8DF-5628E733C8B7}"/>
              </a:ext>
            </a:extLst>
          </p:cNvPr>
          <p:cNvPicPr>
            <a:picLocks noChangeAspect="1"/>
          </p:cNvPicPr>
          <p:nvPr/>
        </p:nvPicPr>
        <p:blipFill>
          <a:blip r:embed="rId4"/>
          <a:stretch>
            <a:fillRect/>
          </a:stretch>
        </p:blipFill>
        <p:spPr>
          <a:xfrm>
            <a:off x="1859437" y="3671316"/>
            <a:ext cx="3263925" cy="2545862"/>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3397942E-09C6-E75B-74A3-5F18875EC04C}"/>
              </a:ext>
            </a:extLst>
          </p:cNvPr>
          <p:cNvPicPr>
            <a:picLocks noChangeAspect="1"/>
          </p:cNvPicPr>
          <p:nvPr/>
        </p:nvPicPr>
        <p:blipFill>
          <a:blip r:embed="rId5"/>
          <a:stretch>
            <a:fillRect/>
          </a:stretch>
        </p:blipFill>
        <p:spPr>
          <a:xfrm>
            <a:off x="7078372" y="3671316"/>
            <a:ext cx="3252827" cy="2553469"/>
          </a:xfrm>
          <a:prstGeom prst="rect">
            <a:avLst/>
          </a:prstGeom>
        </p:spPr>
      </p:pic>
    </p:spTree>
    <p:extLst>
      <p:ext uri="{BB962C8B-B14F-4D97-AF65-F5344CB8AC3E}">
        <p14:creationId xmlns:p14="http://schemas.microsoft.com/office/powerpoint/2010/main" val="177534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image">
            <a:extLst>
              <a:ext uri="{FF2B5EF4-FFF2-40B4-BE49-F238E27FC236}">
                <a16:creationId xmlns:a16="http://schemas.microsoft.com/office/drawing/2014/main" id="{7148CAF2-43F8-3C6E-DADC-2827936A3588}"/>
              </a:ext>
            </a:extLst>
          </p:cNvPr>
          <p:cNvPicPr>
            <a:picLocks noChangeAspect="1"/>
          </p:cNvPicPr>
          <p:nvPr/>
        </p:nvPicPr>
        <p:blipFill>
          <a:blip r:embed="rId2"/>
          <a:stretch>
            <a:fillRect/>
          </a:stretch>
        </p:blipFill>
        <p:spPr>
          <a:xfrm>
            <a:off x="1372052" y="643467"/>
            <a:ext cx="4238694" cy="2543217"/>
          </a:xfrm>
          <a:prstGeom prst="rect">
            <a:avLst/>
          </a:prstGeom>
        </p:spPr>
      </p:pic>
      <p:cxnSp>
        <p:nvCxnSpPr>
          <p:cNvPr id="54" name="Straight Connector 5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descr="A graph with blue lines&#10;&#10;Description automatically generated">
            <a:extLst>
              <a:ext uri="{FF2B5EF4-FFF2-40B4-BE49-F238E27FC236}">
                <a16:creationId xmlns:a16="http://schemas.microsoft.com/office/drawing/2014/main" id="{6ADF7CFE-4635-6F70-D522-D77A7F1FF8F2}"/>
              </a:ext>
            </a:extLst>
          </p:cNvPr>
          <p:cNvPicPr>
            <a:picLocks noChangeAspect="1"/>
          </p:cNvPicPr>
          <p:nvPr/>
        </p:nvPicPr>
        <p:blipFill>
          <a:blip r:embed="rId3"/>
          <a:stretch>
            <a:fillRect/>
          </a:stretch>
        </p:blipFill>
        <p:spPr>
          <a:xfrm>
            <a:off x="6349955" y="643467"/>
            <a:ext cx="4709661" cy="2543217"/>
          </a:xfrm>
          <a:prstGeom prst="rect">
            <a:avLst/>
          </a:prstGeom>
        </p:spPr>
      </p:pic>
      <p:cxnSp>
        <p:nvCxnSpPr>
          <p:cNvPr id="56" name="Straight Connector 5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descr="image">
            <a:extLst>
              <a:ext uri="{FF2B5EF4-FFF2-40B4-BE49-F238E27FC236}">
                <a16:creationId xmlns:a16="http://schemas.microsoft.com/office/drawing/2014/main" id="{A071E807-3044-6A1E-76D3-143D11651777}"/>
              </a:ext>
            </a:extLst>
          </p:cNvPr>
          <p:cNvPicPr>
            <a:picLocks noChangeAspect="1"/>
          </p:cNvPicPr>
          <p:nvPr/>
        </p:nvPicPr>
        <p:blipFill>
          <a:blip r:embed="rId4"/>
          <a:stretch>
            <a:fillRect/>
          </a:stretch>
        </p:blipFill>
        <p:spPr>
          <a:xfrm>
            <a:off x="1862753" y="3671316"/>
            <a:ext cx="3257292" cy="2545862"/>
          </a:xfrm>
          <a:prstGeom prst="rect">
            <a:avLst/>
          </a:prstGeom>
        </p:spPr>
      </p:pic>
      <p:pic>
        <p:nvPicPr>
          <p:cNvPr id="22" name="Picture 21" descr="A graph of different colored bars&#10;&#10;Description automatically generated">
            <a:extLst>
              <a:ext uri="{FF2B5EF4-FFF2-40B4-BE49-F238E27FC236}">
                <a16:creationId xmlns:a16="http://schemas.microsoft.com/office/drawing/2014/main" id="{8C899128-F415-540E-0D22-D36E7F5B0FF5}"/>
              </a:ext>
            </a:extLst>
          </p:cNvPr>
          <p:cNvPicPr>
            <a:picLocks noChangeAspect="1"/>
          </p:cNvPicPr>
          <p:nvPr/>
        </p:nvPicPr>
        <p:blipFill>
          <a:blip r:embed="rId5"/>
          <a:stretch>
            <a:fillRect/>
          </a:stretch>
        </p:blipFill>
        <p:spPr>
          <a:xfrm>
            <a:off x="7078372" y="3671316"/>
            <a:ext cx="3252827" cy="2553469"/>
          </a:xfrm>
          <a:prstGeom prst="rect">
            <a:avLst/>
          </a:prstGeom>
        </p:spPr>
      </p:pic>
    </p:spTree>
    <p:extLst>
      <p:ext uri="{BB962C8B-B14F-4D97-AF65-F5344CB8AC3E}">
        <p14:creationId xmlns:p14="http://schemas.microsoft.com/office/powerpoint/2010/main" val="374048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9" name="Freeform: Shape 28">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34" name="Freeform: Shape 33">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F2A70FC-A3BA-B346-AEFB-3964B1A48E71}"/>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mj-lt"/>
                <a:ea typeface="+mj-ea"/>
                <a:cs typeface="+mj-cs"/>
              </a:rPr>
              <a:t>Customer Segmentation</a:t>
            </a:r>
          </a:p>
        </p:txBody>
      </p:sp>
    </p:spTree>
    <p:extLst>
      <p:ext uri="{BB962C8B-B14F-4D97-AF65-F5344CB8AC3E}">
        <p14:creationId xmlns:p14="http://schemas.microsoft.com/office/powerpoint/2010/main" val="257530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2838657" y="136047"/>
            <a:ext cx="6925019" cy="904461"/>
          </a:xfrm>
        </p:spPr>
        <p:txBody>
          <a:bodyPr>
            <a:noAutofit/>
          </a:bodyPr>
          <a:lstStyle/>
          <a:p>
            <a:r>
              <a:rPr lang="en-US" sz="2800" b="1">
                <a:solidFill>
                  <a:srgbClr val="111111"/>
                </a:solidFill>
                <a:ea typeface="+mj-lt"/>
                <a:cs typeface="+mj-lt"/>
              </a:rPr>
              <a:t>Wealth Wizard's Retirement Oriented Segment</a:t>
            </a:r>
            <a:endParaRPr lang="en-US" sz="2800" b="1">
              <a:ea typeface="Calibri Light"/>
              <a:cs typeface="Calibri Light"/>
            </a:endParaRPr>
          </a:p>
        </p:txBody>
      </p:sp>
      <p:graphicFrame>
        <p:nvGraphicFramePr>
          <p:cNvPr id="11" name="Content Placeholder 4">
            <a:extLst>
              <a:ext uri="{FF2B5EF4-FFF2-40B4-BE49-F238E27FC236}">
                <a16:creationId xmlns:a16="http://schemas.microsoft.com/office/drawing/2014/main" id="{6D1F48A0-0234-A773-55A2-4EFFC4C1F057}"/>
              </a:ext>
            </a:extLst>
          </p:cNvPr>
          <p:cNvGraphicFramePr>
            <a:graphicFrameLocks noGrp="1"/>
          </p:cNvGraphicFramePr>
          <p:nvPr>
            <p:ph idx="1"/>
            <p:extLst>
              <p:ext uri="{D42A27DB-BD31-4B8C-83A1-F6EECF244321}">
                <p14:modId xmlns:p14="http://schemas.microsoft.com/office/powerpoint/2010/main" val="3502862027"/>
              </p:ext>
            </p:extLst>
          </p:nvPr>
        </p:nvGraphicFramePr>
        <p:xfrm>
          <a:off x="5503449" y="165003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221354" y="1715053"/>
            <a:ext cx="5224323" cy="4176022"/>
          </a:xfrm>
        </p:spPr>
        <p:txBody>
          <a:bodyPr vert="horz" lIns="91440" tIns="45720" rIns="91440" bIns="45720" rtlCol="0" anchor="t">
            <a:noAutofit/>
          </a:bodyPr>
          <a:lstStyle/>
          <a:p>
            <a:r>
              <a:rPr lang="en-US" sz="2000" b="1" i="1">
                <a:ea typeface="+mn-lt"/>
                <a:cs typeface="+mn-lt"/>
              </a:rPr>
              <a:t>"Secure your future and your retirement ambitions with us"</a:t>
            </a:r>
            <a:endParaRPr lang="en-US" sz="2000" b="1" i="1">
              <a:ea typeface="Calibri"/>
              <a:cs typeface="Calibri"/>
            </a:endParaRPr>
          </a:p>
          <a:p>
            <a:r>
              <a:rPr lang="en-US" sz="2000">
                <a:ea typeface="+mn-lt"/>
                <a:cs typeface="+mn-lt"/>
              </a:rPr>
              <a:t>Mission Statement:</a:t>
            </a:r>
          </a:p>
          <a:p>
            <a:r>
              <a:rPr lang="en-US" sz="2000">
                <a:ea typeface="+mn-lt"/>
                <a:cs typeface="+mn-lt"/>
              </a:rPr>
              <a:t>To provide retirement solutions that are tailored to the needs and risk profiles of customers who have multiple dependents</a:t>
            </a:r>
            <a:endParaRPr lang="en-US" sz="2000">
              <a:ea typeface="Calibri"/>
              <a:cs typeface="Calibri"/>
            </a:endParaRPr>
          </a:p>
          <a:p>
            <a:endParaRPr lang="en-US" sz="2000">
              <a:ea typeface="Calibri"/>
              <a:cs typeface="Calibri"/>
            </a:endParaRPr>
          </a:p>
          <a:p>
            <a:r>
              <a:rPr lang="en-US" sz="2000">
                <a:ea typeface="Calibri"/>
                <a:cs typeface="Calibri"/>
              </a:rPr>
              <a:t>Target Segment :</a:t>
            </a:r>
          </a:p>
          <a:p>
            <a:pPr marL="342900" indent="-342900">
              <a:buAutoNum type="arabicPeriod"/>
            </a:pPr>
            <a:r>
              <a:rPr lang="en-US" sz="2000">
                <a:ea typeface="Calibri"/>
                <a:cs typeface="Calibri"/>
              </a:rPr>
              <a:t>Asset Objective: Retirement</a:t>
            </a:r>
          </a:p>
          <a:p>
            <a:pPr marL="342900" indent="-342900">
              <a:buAutoNum type="arabicPeriod"/>
            </a:pPr>
            <a:r>
              <a:rPr lang="en-US" sz="2000">
                <a:ea typeface="Calibri"/>
                <a:cs typeface="Calibri"/>
              </a:rPr>
              <a:t>Number of Dependents:  3+</a:t>
            </a:r>
          </a:p>
          <a:p>
            <a:pPr marL="342900" indent="-342900">
              <a:buAutoNum type="arabicPeriod"/>
            </a:pPr>
            <a:r>
              <a:rPr lang="en-US" sz="2000">
                <a:ea typeface="Calibri"/>
                <a:cs typeface="Calibri"/>
              </a:rPr>
              <a:t>Medium Risk Takers </a:t>
            </a:r>
          </a:p>
          <a:p>
            <a:pPr marL="342900" indent="-342900">
              <a:buAutoNum type="arabicPeriod"/>
            </a:pPr>
            <a:endParaRPr lang="en-US" sz="2000">
              <a:ea typeface="Calibri"/>
              <a:cs typeface="Calibri"/>
            </a:endParaRPr>
          </a:p>
          <a:p>
            <a:endParaRPr lang="en-US" sz="2000">
              <a:ea typeface="Calibri"/>
              <a:cs typeface="Calibri"/>
            </a:endParaRPr>
          </a:p>
          <a:p>
            <a:endParaRPr lang="en-US" sz="2000">
              <a:ea typeface="Calibri"/>
              <a:cs typeface="Calibri"/>
            </a:endParaRPr>
          </a:p>
        </p:txBody>
      </p:sp>
      <p:pic>
        <p:nvPicPr>
          <p:cNvPr id="21" name="Picture 20" descr="A green street sign with white text&#10;&#10;Description automatically generated">
            <a:extLst>
              <a:ext uri="{FF2B5EF4-FFF2-40B4-BE49-F238E27FC236}">
                <a16:creationId xmlns:a16="http://schemas.microsoft.com/office/drawing/2014/main" id="{D518FE02-9024-A7FE-608E-9530B1F99DD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9" y="-670"/>
            <a:ext cx="1804504" cy="1536384"/>
          </a:xfrm>
          <a:prstGeom prst="rect">
            <a:avLst/>
          </a:prstGeom>
        </p:spPr>
      </p:pic>
    </p:spTree>
    <p:extLst>
      <p:ext uri="{BB962C8B-B14F-4D97-AF65-F5344CB8AC3E}">
        <p14:creationId xmlns:p14="http://schemas.microsoft.com/office/powerpoint/2010/main" val="713196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C9A5B9-F235-3902-90FE-99AD98635B34}"/>
              </a:ext>
            </a:extLst>
          </p:cNvPr>
          <p:cNvSpPr txBox="1"/>
          <p:nvPr/>
        </p:nvSpPr>
        <p:spPr>
          <a:xfrm>
            <a:off x="121406" y="146309"/>
            <a:ext cx="3066383" cy="13592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a:solidFill>
                  <a:srgbClr val="FFFFFF"/>
                </a:solidFill>
                <a:latin typeface="+mj-lt"/>
                <a:ea typeface="+mj-ea"/>
                <a:cs typeface="+mj-cs"/>
              </a:rPr>
              <a:t>Statistician Wizard</a:t>
            </a:r>
            <a:endParaRPr lang="en-US">
              <a:ea typeface="+mj-ea"/>
              <a:cs typeface="+mj-cs"/>
            </a:endParaRPr>
          </a:p>
        </p:txBody>
      </p:sp>
      <p:pic>
        <p:nvPicPr>
          <p:cNvPr id="5" name="Picture 4">
            <a:extLst>
              <a:ext uri="{FF2B5EF4-FFF2-40B4-BE49-F238E27FC236}">
                <a16:creationId xmlns:a16="http://schemas.microsoft.com/office/drawing/2014/main" id="{48D7B865-421E-B40A-B513-4388F41E559A}"/>
              </a:ext>
            </a:extLst>
          </p:cNvPr>
          <p:cNvPicPr>
            <a:picLocks noChangeAspect="1"/>
          </p:cNvPicPr>
          <p:nvPr/>
        </p:nvPicPr>
        <p:blipFill>
          <a:blip r:embed="rId2"/>
          <a:stretch>
            <a:fillRect/>
          </a:stretch>
        </p:blipFill>
        <p:spPr>
          <a:xfrm>
            <a:off x="4035685" y="2673038"/>
            <a:ext cx="8156222" cy="4187894"/>
          </a:xfrm>
          <a:prstGeom prst="rect">
            <a:avLst/>
          </a:prstGeom>
        </p:spPr>
      </p:pic>
      <p:pic>
        <p:nvPicPr>
          <p:cNvPr id="3" name="Picture 2" descr="A cartoon of a wizard pointing at a wand&#10;&#10;Description automatically generated">
            <a:extLst>
              <a:ext uri="{FF2B5EF4-FFF2-40B4-BE49-F238E27FC236}">
                <a16:creationId xmlns:a16="http://schemas.microsoft.com/office/drawing/2014/main" id="{F5BAB936-8126-0868-27A9-E006661243BA}"/>
              </a:ext>
            </a:extLst>
          </p:cNvPr>
          <p:cNvPicPr>
            <a:picLocks noChangeAspect="1"/>
          </p:cNvPicPr>
          <p:nvPr/>
        </p:nvPicPr>
        <p:blipFill>
          <a:blip r:embed="rId3"/>
          <a:stretch>
            <a:fillRect/>
          </a:stretch>
        </p:blipFill>
        <p:spPr>
          <a:xfrm>
            <a:off x="-2037" y="1898747"/>
            <a:ext cx="4034049" cy="2679569"/>
          </a:xfrm>
          <a:prstGeom prst="rect">
            <a:avLst/>
          </a:prstGeom>
        </p:spPr>
      </p:pic>
      <p:pic>
        <p:nvPicPr>
          <p:cNvPr id="6" name="Picture 5" descr="A black background with white numbers&#10;&#10;Description automatically generated">
            <a:extLst>
              <a:ext uri="{FF2B5EF4-FFF2-40B4-BE49-F238E27FC236}">
                <a16:creationId xmlns:a16="http://schemas.microsoft.com/office/drawing/2014/main" id="{7CA4ED3F-5FA7-672B-0DEF-DCDC526606D0}"/>
              </a:ext>
            </a:extLst>
          </p:cNvPr>
          <p:cNvPicPr>
            <a:picLocks noChangeAspect="1"/>
          </p:cNvPicPr>
          <p:nvPr/>
        </p:nvPicPr>
        <p:blipFill>
          <a:blip r:embed="rId4"/>
          <a:stretch>
            <a:fillRect/>
          </a:stretch>
        </p:blipFill>
        <p:spPr>
          <a:xfrm>
            <a:off x="4036706" y="0"/>
            <a:ext cx="8142768" cy="2666239"/>
          </a:xfrm>
          <a:prstGeom prst="rect">
            <a:avLst/>
          </a:prstGeom>
        </p:spPr>
      </p:pic>
    </p:spTree>
    <p:extLst>
      <p:ext uri="{BB962C8B-B14F-4D97-AF65-F5344CB8AC3E}">
        <p14:creationId xmlns:p14="http://schemas.microsoft.com/office/powerpoint/2010/main" val="4005374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3207367" y="160628"/>
            <a:ext cx="6925019" cy="904461"/>
          </a:xfrm>
        </p:spPr>
        <p:txBody>
          <a:bodyPr>
            <a:noAutofit/>
          </a:bodyPr>
          <a:lstStyle/>
          <a:p>
            <a:r>
              <a:rPr lang="en-US" sz="2800" b="1">
                <a:solidFill>
                  <a:srgbClr val="111111"/>
                </a:solidFill>
                <a:ea typeface="+mj-lt"/>
                <a:cs typeface="+mj-lt"/>
              </a:rPr>
              <a:t>Wealth Wizard's Golden Peace Segment</a:t>
            </a:r>
            <a:endParaRPr lang="en-US" sz="2800" b="1">
              <a:ea typeface="Calibri Light"/>
              <a:cs typeface="Calibri Light"/>
            </a:endParaRPr>
          </a:p>
        </p:txBody>
      </p:sp>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221354" y="1715053"/>
            <a:ext cx="5224323" cy="4176022"/>
          </a:xfrm>
        </p:spPr>
        <p:txBody>
          <a:bodyPr vert="horz" lIns="91440" tIns="45720" rIns="91440" bIns="45720" rtlCol="0" anchor="t">
            <a:noAutofit/>
          </a:bodyPr>
          <a:lstStyle/>
          <a:p>
            <a:r>
              <a:rPr lang="en-US" sz="2000" b="1" i="1">
                <a:ea typeface="Calibri"/>
                <a:cs typeface="Calibri"/>
              </a:rPr>
              <a:t>"We will let you e</a:t>
            </a:r>
            <a:r>
              <a:rPr lang="en-US" sz="2000" b="1">
                <a:ea typeface="Calibri"/>
                <a:cs typeface="Calibri"/>
              </a:rPr>
              <a:t>njoy your golden years with peace of mind as we value your happiness and well-being "</a:t>
            </a:r>
            <a:endParaRPr lang="en-US" sz="2000" b="1" i="1">
              <a:ea typeface="Calibri"/>
              <a:cs typeface="Calibri"/>
            </a:endParaRPr>
          </a:p>
          <a:p>
            <a:r>
              <a:rPr lang="en-US" sz="2000">
                <a:ea typeface="Calibri"/>
                <a:cs typeface="Calibri"/>
              </a:rPr>
              <a:t>Mission Statement:</a:t>
            </a:r>
          </a:p>
          <a:p>
            <a:r>
              <a:rPr lang="en-US" sz="2000">
                <a:ea typeface="Calibri"/>
                <a:cs typeface="Calibri"/>
              </a:rPr>
              <a:t>To provide post-retirement easy living solutions that are safe, stable, and suitable for customers who are into the old age group and are married.</a:t>
            </a:r>
          </a:p>
          <a:p>
            <a:endParaRPr lang="en-US" sz="2000">
              <a:ea typeface="Calibri"/>
              <a:cs typeface="Calibri"/>
            </a:endParaRPr>
          </a:p>
          <a:p>
            <a:r>
              <a:rPr lang="en-US" sz="2000">
                <a:ea typeface="Calibri"/>
                <a:cs typeface="Calibri"/>
              </a:rPr>
              <a:t>Target Segment :</a:t>
            </a:r>
          </a:p>
          <a:p>
            <a:pPr marL="342900" indent="-342900">
              <a:buAutoNum type="arabicPeriod"/>
            </a:pPr>
            <a:r>
              <a:rPr lang="en-US" sz="2000">
                <a:ea typeface="Calibri"/>
                <a:cs typeface="Calibri"/>
              </a:rPr>
              <a:t>Marital Status: Married</a:t>
            </a:r>
          </a:p>
          <a:p>
            <a:pPr marL="342900" indent="-342900">
              <a:buAutoNum type="arabicPeriod"/>
            </a:pPr>
            <a:r>
              <a:rPr lang="en-US" sz="2000">
                <a:ea typeface="Calibri"/>
                <a:cs typeface="Calibri"/>
              </a:rPr>
              <a:t>Age Range: 60 – 70 years</a:t>
            </a:r>
          </a:p>
          <a:p>
            <a:pPr marL="342900" indent="-342900">
              <a:buAutoNum type="arabicPeriod"/>
            </a:pPr>
            <a:r>
              <a:rPr lang="en-US" sz="2000">
                <a:ea typeface="Calibri"/>
                <a:cs typeface="Calibri"/>
              </a:rPr>
              <a:t>Low Risk Takers </a:t>
            </a:r>
          </a:p>
          <a:p>
            <a:pPr marL="342900" indent="-342900">
              <a:buAutoNum type="arabicPeriod"/>
            </a:pPr>
            <a:endParaRPr lang="en-US" sz="2000">
              <a:ea typeface="Calibri"/>
              <a:cs typeface="Calibri"/>
            </a:endParaRPr>
          </a:p>
          <a:p>
            <a:endParaRPr lang="en-US" sz="2000">
              <a:ea typeface="Calibri"/>
              <a:cs typeface="Calibri"/>
            </a:endParaRPr>
          </a:p>
          <a:p>
            <a:endParaRPr lang="en-US" sz="2000">
              <a:ea typeface="Calibri"/>
              <a:cs typeface="Calibri"/>
            </a:endParaRPr>
          </a:p>
        </p:txBody>
      </p:sp>
      <p:graphicFrame>
        <p:nvGraphicFramePr>
          <p:cNvPr id="30" name="Content Placeholder 17">
            <a:extLst>
              <a:ext uri="{FF2B5EF4-FFF2-40B4-BE49-F238E27FC236}">
                <a16:creationId xmlns:a16="http://schemas.microsoft.com/office/drawing/2014/main" id="{A5E09088-4609-AD1B-87E3-41E2EEF290FD}"/>
              </a:ext>
            </a:extLst>
          </p:cNvPr>
          <p:cNvGraphicFramePr>
            <a:graphicFrameLocks noGrp="1"/>
          </p:cNvGraphicFramePr>
          <p:nvPr>
            <p:ph idx="1"/>
            <p:extLst>
              <p:ext uri="{D42A27DB-BD31-4B8C-83A1-F6EECF244321}">
                <p14:modId xmlns:p14="http://schemas.microsoft.com/office/powerpoint/2010/main" val="2516224891"/>
              </p:ext>
            </p:extLst>
          </p:nvPr>
        </p:nvGraphicFramePr>
        <p:xfrm>
          <a:off x="5723251" y="1711129"/>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descr="HD wallpaper: greyscale photo of man and children holding hands, old ...">
            <a:extLst>
              <a:ext uri="{FF2B5EF4-FFF2-40B4-BE49-F238E27FC236}">
                <a16:creationId xmlns:a16="http://schemas.microsoft.com/office/drawing/2014/main" id="{4B39C7E2-646F-56A0-8247-8FB7BDCBC4A3}"/>
              </a:ext>
            </a:extLst>
          </p:cNvPr>
          <p:cNvPicPr>
            <a:picLocks noChangeAspect="1"/>
          </p:cNvPicPr>
          <p:nvPr/>
        </p:nvPicPr>
        <p:blipFill>
          <a:blip r:embed="rId7"/>
          <a:stretch>
            <a:fillRect/>
          </a:stretch>
        </p:blipFill>
        <p:spPr>
          <a:xfrm>
            <a:off x="4916" y="-3446"/>
            <a:ext cx="2288458" cy="1567764"/>
          </a:xfrm>
          <a:prstGeom prst="rect">
            <a:avLst/>
          </a:prstGeom>
        </p:spPr>
      </p:pic>
    </p:spTree>
    <p:extLst>
      <p:ext uri="{BB962C8B-B14F-4D97-AF65-F5344CB8AC3E}">
        <p14:creationId xmlns:p14="http://schemas.microsoft.com/office/powerpoint/2010/main" val="309592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C9A5B9-F235-3902-90FE-99AD98635B34}"/>
              </a:ext>
            </a:extLst>
          </p:cNvPr>
          <p:cNvSpPr txBox="1"/>
          <p:nvPr/>
        </p:nvSpPr>
        <p:spPr>
          <a:xfrm>
            <a:off x="121406" y="146309"/>
            <a:ext cx="3066383" cy="13592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a:solidFill>
                  <a:srgbClr val="FFFFFF"/>
                </a:solidFill>
                <a:latin typeface="+mj-lt"/>
                <a:ea typeface="+mj-ea"/>
                <a:cs typeface="+mj-cs"/>
              </a:rPr>
              <a:t>Statistician Wizard</a:t>
            </a:r>
            <a:endParaRPr lang="en-US">
              <a:ea typeface="+mj-ea"/>
              <a:cs typeface="+mj-cs"/>
            </a:endParaRPr>
          </a:p>
        </p:txBody>
      </p:sp>
      <p:pic>
        <p:nvPicPr>
          <p:cNvPr id="3" name="Picture 2" descr="A cartoon of a wizard pointing at a wand&#10;&#10;Description automatically generated">
            <a:extLst>
              <a:ext uri="{FF2B5EF4-FFF2-40B4-BE49-F238E27FC236}">
                <a16:creationId xmlns:a16="http://schemas.microsoft.com/office/drawing/2014/main" id="{F5BAB936-8126-0868-27A9-E006661243BA}"/>
              </a:ext>
            </a:extLst>
          </p:cNvPr>
          <p:cNvPicPr>
            <a:picLocks noChangeAspect="1"/>
          </p:cNvPicPr>
          <p:nvPr/>
        </p:nvPicPr>
        <p:blipFill>
          <a:blip r:embed="rId2"/>
          <a:stretch>
            <a:fillRect/>
          </a:stretch>
        </p:blipFill>
        <p:spPr>
          <a:xfrm>
            <a:off x="-2037" y="1898747"/>
            <a:ext cx="4034049" cy="2679569"/>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3FB8867C-6778-BE4C-FD02-CD0BEE0CF1B6}"/>
              </a:ext>
            </a:extLst>
          </p:cNvPr>
          <p:cNvPicPr>
            <a:picLocks noChangeAspect="1"/>
          </p:cNvPicPr>
          <p:nvPr/>
        </p:nvPicPr>
        <p:blipFill>
          <a:blip r:embed="rId3"/>
          <a:stretch>
            <a:fillRect/>
          </a:stretch>
        </p:blipFill>
        <p:spPr>
          <a:xfrm>
            <a:off x="4023851" y="1314"/>
            <a:ext cx="8152189" cy="2794756"/>
          </a:xfrm>
          <a:prstGeom prst="rect">
            <a:avLst/>
          </a:prstGeom>
        </p:spPr>
      </p:pic>
      <p:pic>
        <p:nvPicPr>
          <p:cNvPr id="8" name="Picture 7" descr="A graph showing a line&#10;&#10;Description automatically generated">
            <a:extLst>
              <a:ext uri="{FF2B5EF4-FFF2-40B4-BE49-F238E27FC236}">
                <a16:creationId xmlns:a16="http://schemas.microsoft.com/office/drawing/2014/main" id="{BB695D8F-7954-21D0-ED0B-D58B41572566}"/>
              </a:ext>
            </a:extLst>
          </p:cNvPr>
          <p:cNvPicPr>
            <a:picLocks noChangeAspect="1"/>
          </p:cNvPicPr>
          <p:nvPr/>
        </p:nvPicPr>
        <p:blipFill>
          <a:blip r:embed="rId4"/>
          <a:stretch>
            <a:fillRect/>
          </a:stretch>
        </p:blipFill>
        <p:spPr>
          <a:xfrm>
            <a:off x="4023852" y="2808321"/>
            <a:ext cx="8175522" cy="4043554"/>
          </a:xfrm>
          <a:prstGeom prst="rect">
            <a:avLst/>
          </a:prstGeom>
        </p:spPr>
      </p:pic>
    </p:spTree>
    <p:extLst>
      <p:ext uri="{BB962C8B-B14F-4D97-AF65-F5344CB8AC3E}">
        <p14:creationId xmlns:p14="http://schemas.microsoft.com/office/powerpoint/2010/main" val="348690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3180293" y="231342"/>
            <a:ext cx="7521366" cy="904461"/>
          </a:xfrm>
        </p:spPr>
        <p:txBody>
          <a:bodyPr>
            <a:noAutofit/>
          </a:bodyPr>
          <a:lstStyle/>
          <a:p>
            <a:r>
              <a:rPr lang="en-US" sz="2800" b="1">
                <a:solidFill>
                  <a:srgbClr val="111111"/>
                </a:solidFill>
                <a:ea typeface="+mj-lt"/>
                <a:cs typeface="+mj-lt"/>
              </a:rPr>
              <a:t>Wealth Wizard's Women Empowerment Segment</a:t>
            </a:r>
            <a:endParaRPr lang="en-US" sz="2800" b="1">
              <a:ea typeface="Calibri Light"/>
              <a:cs typeface="Calibri Light"/>
            </a:endParaRPr>
          </a:p>
        </p:txBody>
      </p:sp>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128019" y="1788795"/>
            <a:ext cx="5224323" cy="4176022"/>
          </a:xfrm>
        </p:spPr>
        <p:txBody>
          <a:bodyPr vert="horz" lIns="91440" tIns="45720" rIns="91440" bIns="45720" rtlCol="0" anchor="t">
            <a:noAutofit/>
          </a:bodyPr>
          <a:lstStyle/>
          <a:p>
            <a:r>
              <a:rPr lang="en-US" sz="2000" b="1" i="1">
                <a:ea typeface="Calibri"/>
                <a:cs typeface="Calibri"/>
              </a:rPr>
              <a:t>" We will help you achieve your financial goals with confidence and empowerment because we respect your choices and aspirations "</a:t>
            </a:r>
          </a:p>
          <a:p>
            <a:r>
              <a:rPr lang="en-US" sz="2000">
                <a:ea typeface="+mn-lt"/>
                <a:cs typeface="+mn-lt"/>
              </a:rPr>
              <a:t>Mission Statement :</a:t>
            </a:r>
          </a:p>
          <a:p>
            <a:r>
              <a:rPr lang="en-US" sz="2000">
                <a:ea typeface="+mn-lt"/>
                <a:cs typeface="+mn-lt"/>
              </a:rPr>
              <a:t>To provide financial solutions that are customized, flexible, and supportive for females who have less dependents. </a:t>
            </a:r>
            <a:endParaRPr lang="en-US" sz="2000">
              <a:ea typeface="Calibri"/>
              <a:cs typeface="Calibri"/>
            </a:endParaRPr>
          </a:p>
          <a:p>
            <a:r>
              <a:rPr lang="en-US" sz="2000">
                <a:ea typeface="Calibri"/>
                <a:cs typeface="Calibri"/>
              </a:rPr>
              <a:t>Target Segment :</a:t>
            </a:r>
          </a:p>
          <a:p>
            <a:pPr marL="342900" indent="-342900">
              <a:buAutoNum type="arabicPeriod"/>
            </a:pPr>
            <a:r>
              <a:rPr lang="en-US" sz="2000">
                <a:ea typeface="Calibri"/>
                <a:cs typeface="Calibri"/>
              </a:rPr>
              <a:t>Gender: Female</a:t>
            </a:r>
          </a:p>
          <a:p>
            <a:pPr marL="342900" indent="-342900">
              <a:buAutoNum type="arabicPeriod"/>
            </a:pPr>
            <a:r>
              <a:rPr lang="en-US" sz="2000">
                <a:ea typeface="Calibri"/>
                <a:cs typeface="Calibri"/>
              </a:rPr>
              <a:t>Number of Dependents: 0, 1</a:t>
            </a:r>
          </a:p>
          <a:p>
            <a:pPr marL="342900" indent="-342900">
              <a:buAutoNum type="arabicPeriod"/>
            </a:pPr>
            <a:r>
              <a:rPr lang="en-US" sz="2000">
                <a:ea typeface="Calibri"/>
                <a:cs typeface="Calibri"/>
              </a:rPr>
              <a:t>Medium Risk Takers</a:t>
            </a:r>
          </a:p>
          <a:p>
            <a:pPr marL="342900" indent="-342900">
              <a:buAutoNum type="arabicPeriod"/>
            </a:pPr>
            <a:endParaRPr lang="en-US" sz="2000">
              <a:ea typeface="Calibri"/>
              <a:cs typeface="Calibri"/>
            </a:endParaRPr>
          </a:p>
          <a:p>
            <a:pPr marL="342900" indent="-342900">
              <a:buAutoNum type="arabicPeriod"/>
            </a:pPr>
            <a:endParaRPr lang="en-US" sz="2000">
              <a:ea typeface="Calibri"/>
              <a:cs typeface="Calibri"/>
            </a:endParaRPr>
          </a:p>
          <a:p>
            <a:endParaRPr lang="en-US" sz="2000">
              <a:ea typeface="Calibri"/>
              <a:cs typeface="Calibri"/>
            </a:endParaRPr>
          </a:p>
          <a:p>
            <a:endParaRPr lang="en-US" sz="2000">
              <a:ea typeface="Calibri"/>
              <a:cs typeface="Calibri"/>
            </a:endParaRPr>
          </a:p>
        </p:txBody>
      </p:sp>
      <p:graphicFrame>
        <p:nvGraphicFramePr>
          <p:cNvPr id="22" name="Content Placeholder 12">
            <a:extLst>
              <a:ext uri="{FF2B5EF4-FFF2-40B4-BE49-F238E27FC236}">
                <a16:creationId xmlns:a16="http://schemas.microsoft.com/office/drawing/2014/main" id="{4576D509-5A6D-130B-816B-7432C13635DC}"/>
              </a:ext>
            </a:extLst>
          </p:cNvPr>
          <p:cNvGraphicFramePr>
            <a:graphicFrameLocks noGrp="1"/>
          </p:cNvGraphicFramePr>
          <p:nvPr>
            <p:ph idx="1"/>
            <p:extLst>
              <p:ext uri="{D42A27DB-BD31-4B8C-83A1-F6EECF244321}">
                <p14:modId xmlns:p14="http://schemas.microsoft.com/office/powerpoint/2010/main" val="842722469"/>
              </p:ext>
            </p:extLst>
          </p:nvPr>
        </p:nvGraphicFramePr>
        <p:xfrm>
          <a:off x="5687092" y="1257812"/>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7" descr="A pink hand with a fist in the middle of a symbol&#10;&#10;Description automatically generated">
            <a:extLst>
              <a:ext uri="{FF2B5EF4-FFF2-40B4-BE49-F238E27FC236}">
                <a16:creationId xmlns:a16="http://schemas.microsoft.com/office/drawing/2014/main" id="{6EC6B044-4D51-5C21-0588-02C36871C54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916" y="63311"/>
            <a:ext cx="1637070" cy="1716927"/>
          </a:xfrm>
          <a:prstGeom prst="rect">
            <a:avLst/>
          </a:prstGeom>
        </p:spPr>
      </p:pic>
    </p:spTree>
    <p:extLst>
      <p:ext uri="{BB962C8B-B14F-4D97-AF65-F5344CB8AC3E}">
        <p14:creationId xmlns:p14="http://schemas.microsoft.com/office/powerpoint/2010/main" val="54156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itle 1">
            <a:extLst>
              <a:ext uri="{FF2B5EF4-FFF2-40B4-BE49-F238E27FC236}">
                <a16:creationId xmlns:a16="http://schemas.microsoft.com/office/drawing/2014/main" id="{2D77AB5A-DA63-FF09-813B-1AB9342E76CE}"/>
              </a:ext>
            </a:extLst>
          </p:cNvPr>
          <p:cNvSpPr>
            <a:spLocks noGrp="1"/>
          </p:cNvSpPr>
          <p:nvPr>
            <p:ph type="title"/>
          </p:nvPr>
        </p:nvSpPr>
        <p:spPr>
          <a:xfrm>
            <a:off x="394093" y="336212"/>
            <a:ext cx="13023425" cy="707886"/>
          </a:xfrm>
        </p:spPr>
        <p:txBody>
          <a:bodyPr/>
          <a:lstStyle/>
          <a:p>
            <a:r>
              <a:rPr lang="en-US" sz="4000" b="1">
                <a:solidFill>
                  <a:srgbClr val="404040"/>
                </a:solidFill>
                <a:latin typeface="Arial"/>
                <a:cs typeface="Arial"/>
              </a:rPr>
              <a:t>Wealth Wizards</a:t>
            </a:r>
            <a:endParaRPr lang="en-US" sz="4000">
              <a:cs typeface="Arial"/>
            </a:endParaRPr>
          </a:p>
        </p:txBody>
      </p:sp>
      <p:pic>
        <p:nvPicPr>
          <p:cNvPr id="1026" name="Picture 2" descr="Problem Solving Png - Solve Problem Icon Png Transparent PNG - 500x500 ...">
            <a:extLst>
              <a:ext uri="{FF2B5EF4-FFF2-40B4-BE49-F238E27FC236}">
                <a16:creationId xmlns:a16="http://schemas.microsoft.com/office/drawing/2014/main" id="{3219FD0D-48C3-CA45-1C5E-43E766B472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4093" y="1884317"/>
            <a:ext cx="5447907" cy="3527519"/>
          </a:xfrm>
          <a:prstGeom prst="rect">
            <a:avLst/>
          </a:prstGeom>
          <a:noFill/>
        </p:spPr>
      </p:pic>
      <p:sp>
        <p:nvSpPr>
          <p:cNvPr id="1031" name="Content Placeholder 3">
            <a:extLst>
              <a:ext uri="{FF2B5EF4-FFF2-40B4-BE49-F238E27FC236}">
                <a16:creationId xmlns:a16="http://schemas.microsoft.com/office/drawing/2014/main" id="{0A6D19AA-E7B2-E300-F6F1-8114CFBE6114}"/>
              </a:ext>
            </a:extLst>
          </p:cNvPr>
          <p:cNvSpPr>
            <a:spLocks noGrp="1"/>
          </p:cNvSpPr>
          <p:nvPr>
            <p:ph idx="10"/>
          </p:nvPr>
        </p:nvSpPr>
        <p:spPr>
          <a:xfrm>
            <a:off x="6187516" y="1141414"/>
            <a:ext cx="5447907" cy="5013325"/>
          </a:xfrm>
        </p:spPr>
        <p:txBody>
          <a:bodyPr vert="horz" lIns="91440" tIns="45720" rIns="91440" bIns="45720" rtlCol="0" anchor="t">
            <a:noAutofit/>
          </a:bodyPr>
          <a:lstStyle/>
          <a:p>
            <a:pPr marL="0" indent="0">
              <a:buNone/>
            </a:pPr>
            <a:endParaRPr lang="en-US" sz="2400">
              <a:latin typeface="Arial"/>
              <a:cs typeface="Arial"/>
            </a:endParaRPr>
          </a:p>
          <a:p>
            <a:pPr marL="0" indent="0">
              <a:buNone/>
            </a:pPr>
            <a:endParaRPr lang="en-US" sz="2400" b="1"/>
          </a:p>
          <a:p>
            <a:pPr marL="0" indent="0">
              <a:buNone/>
            </a:pPr>
            <a:r>
              <a:rPr lang="en-US" sz="2400" i="1">
                <a:latin typeface="Arial"/>
                <a:cs typeface="Arial"/>
              </a:rPr>
              <a:t>"We conjure up the best solutions for your money"</a:t>
            </a:r>
          </a:p>
          <a:p>
            <a:pPr marL="236220" indent="-236220"/>
            <a:endParaRPr lang="en-US" sz="2400" b="1"/>
          </a:p>
          <a:p>
            <a:pPr marL="0" indent="0">
              <a:buNone/>
            </a:pPr>
            <a:r>
              <a:rPr lang="en-US" sz="2400" b="1">
                <a:latin typeface="Arial"/>
                <a:cs typeface="Arial"/>
              </a:rPr>
              <a:t>Business goal</a:t>
            </a:r>
            <a:r>
              <a:rPr lang="en-US" sz="2400">
                <a:latin typeface="Arial"/>
                <a:cs typeface="Arial"/>
              </a:rPr>
              <a:t>:</a:t>
            </a:r>
            <a:endParaRPr lang="en-US" sz="2400" b="1">
              <a:latin typeface="Arial"/>
              <a:cs typeface="Arial"/>
            </a:endParaRPr>
          </a:p>
          <a:p>
            <a:pPr marL="0" indent="0">
              <a:buNone/>
            </a:pPr>
            <a:r>
              <a:rPr lang="en-US" sz="2400">
                <a:latin typeface="Arial"/>
                <a:cs typeface="Arial"/>
              </a:rPr>
              <a:t>To provide a range of portfolio management solutions that are customized, diversified, and effective for different segments of customers</a:t>
            </a:r>
            <a:endParaRPr lang="en-US" sz="2400" b="1">
              <a:latin typeface="Arial"/>
              <a:cs typeface="Arial"/>
            </a:endParaRPr>
          </a:p>
          <a:p>
            <a:pPr marL="236220" indent="-236220"/>
            <a:endParaRPr lang="en-US" sz="2400" b="1"/>
          </a:p>
        </p:txBody>
      </p:sp>
      <p:sp>
        <p:nvSpPr>
          <p:cNvPr id="19" name="Slide Number Placeholder 4">
            <a:extLst>
              <a:ext uri="{FF2B5EF4-FFF2-40B4-BE49-F238E27FC236}">
                <a16:creationId xmlns:a16="http://schemas.microsoft.com/office/drawing/2014/main" id="{A465A4B5-3320-6C39-6D1C-829FB4337D07}"/>
              </a:ext>
            </a:extLst>
          </p:cNvPr>
          <p:cNvSpPr>
            <a:spLocks noGrp="1"/>
          </p:cNvSpPr>
          <p:nvPr>
            <p:ph type="sldNum" sz="quarter" idx="14"/>
          </p:nvPr>
        </p:nvSpPr>
        <p:spPr>
          <a:xfrm>
            <a:off x="175507" y="6444633"/>
            <a:ext cx="437173" cy="215444"/>
          </a:xfrm>
        </p:spPr>
        <p:txBody>
          <a:bodyPr anchor="ctr">
            <a:normAutofit/>
          </a:bodyPr>
          <a:lstStyle/>
          <a:p>
            <a:pPr>
              <a:spcAft>
                <a:spcPts val="600"/>
              </a:spcAft>
              <a:defRPr/>
            </a:pPr>
            <a:fld id="{E6474CC2-1230-4213-AD1A-4B2FEEABA7A1}" type="slidenum">
              <a:rPr lang="en-US" smtClean="0"/>
              <a:pPr>
                <a:spcAft>
                  <a:spcPts val="600"/>
                </a:spcAft>
                <a:defRPr/>
              </a:pPr>
              <a:t>2</a:t>
            </a:fld>
            <a:endParaRPr lang="en-US"/>
          </a:p>
        </p:txBody>
      </p:sp>
    </p:spTree>
    <p:extLst>
      <p:ext uri="{BB962C8B-B14F-4D97-AF65-F5344CB8AC3E}">
        <p14:creationId xmlns:p14="http://schemas.microsoft.com/office/powerpoint/2010/main" val="999137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C9A5B9-F235-3902-90FE-99AD98635B34}"/>
              </a:ext>
            </a:extLst>
          </p:cNvPr>
          <p:cNvSpPr txBox="1"/>
          <p:nvPr/>
        </p:nvSpPr>
        <p:spPr>
          <a:xfrm>
            <a:off x="121406" y="146309"/>
            <a:ext cx="3066383" cy="13592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a:solidFill>
                  <a:srgbClr val="FFFFFF"/>
                </a:solidFill>
                <a:latin typeface="+mj-lt"/>
                <a:ea typeface="+mj-ea"/>
                <a:cs typeface="+mj-cs"/>
              </a:rPr>
              <a:t>Statistician Wizard</a:t>
            </a:r>
            <a:endParaRPr lang="en-US">
              <a:ea typeface="+mj-ea"/>
              <a:cs typeface="+mj-cs"/>
            </a:endParaRPr>
          </a:p>
        </p:txBody>
      </p:sp>
      <p:pic>
        <p:nvPicPr>
          <p:cNvPr id="3" name="Picture 2" descr="A cartoon of a wizard pointing at a wand&#10;&#10;Description automatically generated">
            <a:extLst>
              <a:ext uri="{FF2B5EF4-FFF2-40B4-BE49-F238E27FC236}">
                <a16:creationId xmlns:a16="http://schemas.microsoft.com/office/drawing/2014/main" id="{F5BAB936-8126-0868-27A9-E006661243BA}"/>
              </a:ext>
            </a:extLst>
          </p:cNvPr>
          <p:cNvPicPr>
            <a:picLocks noChangeAspect="1"/>
          </p:cNvPicPr>
          <p:nvPr/>
        </p:nvPicPr>
        <p:blipFill>
          <a:blip r:embed="rId2"/>
          <a:stretch>
            <a:fillRect/>
          </a:stretch>
        </p:blipFill>
        <p:spPr>
          <a:xfrm>
            <a:off x="-2037" y="1898747"/>
            <a:ext cx="4034049" cy="2679569"/>
          </a:xfrm>
          <a:prstGeom prst="rect">
            <a:avLst/>
          </a:prstGeom>
        </p:spPr>
      </p:pic>
      <p:pic>
        <p:nvPicPr>
          <p:cNvPr id="4" name="Picture 3" descr="A screenshot of a black and white table&#10;&#10;Description automatically generated">
            <a:extLst>
              <a:ext uri="{FF2B5EF4-FFF2-40B4-BE49-F238E27FC236}">
                <a16:creationId xmlns:a16="http://schemas.microsoft.com/office/drawing/2014/main" id="{52ED5BB6-3BC5-2567-A033-F785BDB5CF32}"/>
              </a:ext>
            </a:extLst>
          </p:cNvPr>
          <p:cNvPicPr>
            <a:picLocks noChangeAspect="1"/>
          </p:cNvPicPr>
          <p:nvPr/>
        </p:nvPicPr>
        <p:blipFill>
          <a:blip r:embed="rId3"/>
          <a:stretch>
            <a:fillRect/>
          </a:stretch>
        </p:blipFill>
        <p:spPr>
          <a:xfrm>
            <a:off x="4028661" y="13224"/>
            <a:ext cx="8163231" cy="3168143"/>
          </a:xfrm>
          <a:prstGeom prst="rect">
            <a:avLst/>
          </a:prstGeom>
        </p:spPr>
      </p:pic>
      <p:pic>
        <p:nvPicPr>
          <p:cNvPr id="5" name="Picture 4" descr="A screenshot of a black and white screen&#10;&#10;Description automatically generated">
            <a:extLst>
              <a:ext uri="{FF2B5EF4-FFF2-40B4-BE49-F238E27FC236}">
                <a16:creationId xmlns:a16="http://schemas.microsoft.com/office/drawing/2014/main" id="{10D3E535-4AAA-BF4C-F85A-634B376277D2}"/>
              </a:ext>
            </a:extLst>
          </p:cNvPr>
          <p:cNvPicPr>
            <a:picLocks noChangeAspect="1"/>
          </p:cNvPicPr>
          <p:nvPr/>
        </p:nvPicPr>
        <p:blipFill>
          <a:blip r:embed="rId4"/>
          <a:stretch>
            <a:fillRect/>
          </a:stretch>
        </p:blipFill>
        <p:spPr>
          <a:xfrm>
            <a:off x="4023852" y="3177298"/>
            <a:ext cx="8150941" cy="3711177"/>
          </a:xfrm>
          <a:prstGeom prst="rect">
            <a:avLst/>
          </a:prstGeom>
        </p:spPr>
      </p:pic>
    </p:spTree>
    <p:extLst>
      <p:ext uri="{BB962C8B-B14F-4D97-AF65-F5344CB8AC3E}">
        <p14:creationId xmlns:p14="http://schemas.microsoft.com/office/powerpoint/2010/main" val="180437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3905173" y="18509"/>
            <a:ext cx="7521366" cy="904461"/>
          </a:xfrm>
        </p:spPr>
        <p:txBody>
          <a:bodyPr>
            <a:noAutofit/>
          </a:bodyPr>
          <a:lstStyle/>
          <a:p>
            <a:r>
              <a:rPr lang="en-US" sz="2800" b="1">
                <a:solidFill>
                  <a:srgbClr val="111111"/>
                </a:solidFill>
                <a:ea typeface="+mj-lt"/>
                <a:cs typeface="+mj-lt"/>
              </a:rPr>
              <a:t>Wealth Wizard's Early Bird Segment</a:t>
            </a:r>
            <a:endParaRPr lang="en-US" sz="2800" b="1">
              <a:ea typeface="Calibri Light"/>
              <a:cs typeface="Calibri Light"/>
            </a:endParaRPr>
          </a:p>
        </p:txBody>
      </p:sp>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76700" y="2128934"/>
            <a:ext cx="5224323" cy="4496282"/>
          </a:xfrm>
        </p:spPr>
        <p:txBody>
          <a:bodyPr vert="horz" lIns="91440" tIns="45720" rIns="91440" bIns="45720" rtlCol="0" anchor="t">
            <a:noAutofit/>
          </a:bodyPr>
          <a:lstStyle/>
          <a:p>
            <a:r>
              <a:rPr lang="en-US" sz="2000" b="1" i="1">
                <a:ea typeface="Calibri"/>
                <a:cs typeface="Calibri"/>
              </a:rPr>
              <a:t>" Pursue your dreams with passion and performance because you have the biggest asset TIME "</a:t>
            </a:r>
          </a:p>
          <a:p>
            <a:r>
              <a:rPr lang="en-US" sz="2000">
                <a:ea typeface="+mn-lt"/>
                <a:cs typeface="+mn-lt"/>
              </a:rPr>
              <a:t>Mission Statement :</a:t>
            </a:r>
          </a:p>
          <a:p>
            <a:r>
              <a:rPr lang="en-US" sz="2000">
                <a:ea typeface="+mn-lt"/>
                <a:cs typeface="+mn-lt"/>
              </a:rPr>
              <a:t>To provide financial solutions that are dynamic, innovative, and rewarding for young customers who are high risk takers.</a:t>
            </a:r>
            <a:endParaRPr lang="en-US" sz="2000">
              <a:ea typeface="Calibri"/>
              <a:cs typeface="Calibri"/>
            </a:endParaRPr>
          </a:p>
          <a:p>
            <a:r>
              <a:rPr lang="en-US" sz="2000">
                <a:ea typeface="Calibri"/>
                <a:cs typeface="Calibri"/>
              </a:rPr>
              <a:t>Target Segment :</a:t>
            </a:r>
          </a:p>
          <a:p>
            <a:pPr marL="342900" indent="-342900">
              <a:buAutoNum type="arabicPeriod"/>
            </a:pPr>
            <a:r>
              <a:rPr lang="en-US" sz="2000">
                <a:ea typeface="Calibri"/>
                <a:cs typeface="Calibri"/>
              </a:rPr>
              <a:t>Age range: 30 – 45 years</a:t>
            </a:r>
          </a:p>
          <a:p>
            <a:pPr marL="342900" indent="-342900">
              <a:buAutoNum type="arabicPeriod"/>
            </a:pPr>
            <a:r>
              <a:rPr lang="en-US" sz="2000">
                <a:ea typeface="Calibri"/>
                <a:cs typeface="Calibri"/>
              </a:rPr>
              <a:t>High Risk Takers</a:t>
            </a:r>
          </a:p>
          <a:p>
            <a:pPr marL="342900" indent="-342900">
              <a:buAutoNum type="arabicPeriod"/>
            </a:pPr>
            <a:endParaRPr lang="en-US" sz="2000">
              <a:ea typeface="Calibri"/>
              <a:cs typeface="Calibri"/>
            </a:endParaRPr>
          </a:p>
          <a:p>
            <a:pPr marL="342900" indent="-342900">
              <a:buAutoNum type="arabicPeriod"/>
            </a:pPr>
            <a:endParaRPr lang="en-US" sz="2000">
              <a:ea typeface="Calibri"/>
              <a:cs typeface="Calibri"/>
            </a:endParaRPr>
          </a:p>
          <a:p>
            <a:pPr marL="342900" indent="-342900">
              <a:buAutoNum type="arabicPeriod"/>
            </a:pPr>
            <a:endParaRPr lang="en-US" sz="2000">
              <a:ea typeface="Calibri"/>
              <a:cs typeface="Calibri"/>
            </a:endParaRPr>
          </a:p>
          <a:p>
            <a:endParaRPr lang="en-US" sz="2000">
              <a:ea typeface="Calibri"/>
              <a:cs typeface="Calibri"/>
            </a:endParaRPr>
          </a:p>
          <a:p>
            <a:endParaRPr lang="en-US" sz="2000">
              <a:ea typeface="Calibri"/>
              <a:cs typeface="Calibri"/>
            </a:endParaRPr>
          </a:p>
        </p:txBody>
      </p:sp>
      <p:sp>
        <p:nvSpPr>
          <p:cNvPr id="17" name="Content Placeholder 16">
            <a:extLst>
              <a:ext uri="{FF2B5EF4-FFF2-40B4-BE49-F238E27FC236}">
                <a16:creationId xmlns:a16="http://schemas.microsoft.com/office/drawing/2014/main" id="{EB3F8CE2-B88F-FD3B-E2A2-88888C007196}"/>
              </a:ext>
            </a:extLst>
          </p:cNvPr>
          <p:cNvSpPr>
            <a:spLocks noGrp="1"/>
          </p:cNvSpPr>
          <p:nvPr>
            <p:ph idx="1"/>
          </p:nvPr>
        </p:nvSpPr>
        <p:spPr>
          <a:xfrm>
            <a:off x="5728772" y="1901896"/>
            <a:ext cx="6455228" cy="4949825"/>
          </a:xfr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rmAutofit/>
          </a:bodyPr>
          <a:lstStyle/>
          <a:p>
            <a:r>
              <a:rPr lang="en-US" sz="2400">
                <a:ea typeface="Calibri"/>
                <a:cs typeface="Calibri"/>
              </a:rPr>
              <a:t>We chose this segment because we want to help young customers who are high risk takers. </a:t>
            </a:r>
          </a:p>
          <a:p>
            <a:r>
              <a:rPr lang="en-US" sz="2400">
                <a:ea typeface="Calibri"/>
                <a:cs typeface="Calibri"/>
              </a:rPr>
              <a:t>We know that these customers have different interests and aspirations than other young customers who are low or moderate risk takers or other customers who are older. </a:t>
            </a:r>
          </a:p>
          <a:p>
            <a:r>
              <a:rPr lang="en-US" sz="2400">
                <a:ea typeface="Calibri"/>
                <a:cs typeface="Calibri"/>
              </a:rPr>
              <a:t>We want to offer these customers solutions that can help them pursue their dreams while maximizing their returns and taking advantage of the market opportunities and the biggest asset they have in the form of Time.</a:t>
            </a:r>
          </a:p>
          <a:p>
            <a:endParaRPr lang="en-US" sz="2800">
              <a:ea typeface="Calibri"/>
              <a:cs typeface="Calibri"/>
            </a:endParaRPr>
          </a:p>
        </p:txBody>
      </p:sp>
      <p:pic>
        <p:nvPicPr>
          <p:cNvPr id="24" name="Picture 23" descr="Teamwork 1080P, 2K, 4K, 5K HD wallpapers free download | Wallpaper Flare">
            <a:extLst>
              <a:ext uri="{FF2B5EF4-FFF2-40B4-BE49-F238E27FC236}">
                <a16:creationId xmlns:a16="http://schemas.microsoft.com/office/drawing/2014/main" id="{BEB59D15-0BA5-3737-5D1C-6C06C9595CAC}"/>
              </a:ext>
            </a:extLst>
          </p:cNvPr>
          <p:cNvPicPr>
            <a:picLocks noChangeAspect="1"/>
          </p:cNvPicPr>
          <p:nvPr/>
        </p:nvPicPr>
        <p:blipFill>
          <a:blip r:embed="rId2"/>
          <a:stretch>
            <a:fillRect/>
          </a:stretch>
        </p:blipFill>
        <p:spPr>
          <a:xfrm>
            <a:off x="-2209" y="19377"/>
            <a:ext cx="2566504" cy="1697283"/>
          </a:xfrm>
          <a:prstGeom prst="rect">
            <a:avLst/>
          </a:prstGeom>
        </p:spPr>
      </p:pic>
    </p:spTree>
    <p:extLst>
      <p:ext uri="{BB962C8B-B14F-4D97-AF65-F5344CB8AC3E}">
        <p14:creationId xmlns:p14="http://schemas.microsoft.com/office/powerpoint/2010/main" val="3185403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C9A5B9-F235-3902-90FE-99AD98635B34}"/>
              </a:ext>
            </a:extLst>
          </p:cNvPr>
          <p:cNvSpPr txBox="1"/>
          <p:nvPr/>
        </p:nvSpPr>
        <p:spPr>
          <a:xfrm>
            <a:off x="662180" y="2862471"/>
            <a:ext cx="3041803" cy="290780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a:solidFill>
                  <a:srgbClr val="FFFFFF"/>
                </a:solidFill>
                <a:latin typeface="+mj-lt"/>
                <a:ea typeface="+mj-ea"/>
                <a:cs typeface="+mj-cs"/>
              </a:rPr>
              <a:t>Statistician Wizard</a:t>
            </a:r>
          </a:p>
        </p:txBody>
      </p:sp>
      <p:pic>
        <p:nvPicPr>
          <p:cNvPr id="6" name="Picture 5" descr="A line graph with numbers&#10;&#10;Description automatically generated">
            <a:extLst>
              <a:ext uri="{FF2B5EF4-FFF2-40B4-BE49-F238E27FC236}">
                <a16:creationId xmlns:a16="http://schemas.microsoft.com/office/drawing/2014/main" id="{F88BD500-DBB0-BE81-2601-557D4D572CC4}"/>
              </a:ext>
            </a:extLst>
          </p:cNvPr>
          <p:cNvPicPr>
            <a:picLocks noChangeAspect="1"/>
          </p:cNvPicPr>
          <p:nvPr/>
        </p:nvPicPr>
        <p:blipFill>
          <a:blip r:embed="rId2"/>
          <a:stretch>
            <a:fillRect/>
          </a:stretch>
        </p:blipFill>
        <p:spPr>
          <a:xfrm>
            <a:off x="7170070" y="172317"/>
            <a:ext cx="4715634" cy="2892661"/>
          </a:xfrm>
          <a:prstGeom prst="rect">
            <a:avLst/>
          </a:prstGeom>
        </p:spPr>
      </p:pic>
      <p:pic>
        <p:nvPicPr>
          <p:cNvPr id="3" name="Picture 2" descr="A cartoon of a wizard pointing at a wand&#10;&#10;Description automatically generated">
            <a:extLst>
              <a:ext uri="{FF2B5EF4-FFF2-40B4-BE49-F238E27FC236}">
                <a16:creationId xmlns:a16="http://schemas.microsoft.com/office/drawing/2014/main" id="{F5BAB936-8126-0868-27A9-E006661243BA}"/>
              </a:ext>
            </a:extLst>
          </p:cNvPr>
          <p:cNvPicPr>
            <a:picLocks noChangeAspect="1"/>
          </p:cNvPicPr>
          <p:nvPr/>
        </p:nvPicPr>
        <p:blipFill>
          <a:blip r:embed="rId3"/>
          <a:stretch>
            <a:fillRect/>
          </a:stretch>
        </p:blipFill>
        <p:spPr>
          <a:xfrm>
            <a:off x="4255329" y="627703"/>
            <a:ext cx="2657533" cy="17732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descr="A graph showing the average of risk&#10;&#10;Description automatically generated">
            <a:extLst>
              <a:ext uri="{FF2B5EF4-FFF2-40B4-BE49-F238E27FC236}">
                <a16:creationId xmlns:a16="http://schemas.microsoft.com/office/drawing/2014/main" id="{B35E8A03-CE3E-49FD-2BD3-6FE17E015AE7}"/>
              </a:ext>
            </a:extLst>
          </p:cNvPr>
          <p:cNvPicPr>
            <a:picLocks noChangeAspect="1"/>
          </p:cNvPicPr>
          <p:nvPr/>
        </p:nvPicPr>
        <p:blipFill>
          <a:blip r:embed="rId4"/>
          <a:stretch>
            <a:fillRect/>
          </a:stretch>
        </p:blipFill>
        <p:spPr>
          <a:xfrm>
            <a:off x="4659115" y="3069771"/>
            <a:ext cx="6963615" cy="3551494"/>
          </a:xfrm>
          <a:prstGeom prst="rect">
            <a:avLst/>
          </a:prstGeom>
        </p:spPr>
      </p:pic>
    </p:spTree>
    <p:extLst>
      <p:ext uri="{BB962C8B-B14F-4D97-AF65-F5344CB8AC3E}">
        <p14:creationId xmlns:p14="http://schemas.microsoft.com/office/powerpoint/2010/main" val="145259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3231881" y="188115"/>
            <a:ext cx="7956794" cy="1035089"/>
          </a:xfrm>
        </p:spPr>
        <p:txBody>
          <a:bodyPr>
            <a:noAutofit/>
          </a:bodyPr>
          <a:lstStyle/>
          <a:p>
            <a:r>
              <a:rPr lang="en-US" sz="2800" b="1">
                <a:solidFill>
                  <a:srgbClr val="111111"/>
                </a:solidFill>
                <a:ea typeface="+mj-lt"/>
                <a:cs typeface="+mj-lt"/>
              </a:rPr>
              <a:t>Wealth Wizard's Premium Wealth Maximizer Segment</a:t>
            </a:r>
            <a:endParaRPr lang="en-US" sz="2800" b="1">
              <a:ea typeface="Calibri Light"/>
              <a:cs typeface="Calibri Light"/>
            </a:endParaRPr>
          </a:p>
        </p:txBody>
      </p:sp>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181659" y="2007299"/>
            <a:ext cx="5224323" cy="4361079"/>
          </a:xfrm>
        </p:spPr>
        <p:txBody>
          <a:bodyPr vert="horz" lIns="91440" tIns="45720" rIns="91440" bIns="45720" rtlCol="0" anchor="t">
            <a:noAutofit/>
          </a:bodyPr>
          <a:lstStyle/>
          <a:p>
            <a:r>
              <a:rPr lang="en-US" sz="2000" b="1">
                <a:ea typeface="Calibri"/>
                <a:cs typeface="Calibri"/>
              </a:rPr>
              <a:t>" Leverage your wealth with expertise, trust and excellence with premium valued services"</a:t>
            </a:r>
          </a:p>
          <a:p>
            <a:r>
              <a:rPr lang="en-US" sz="2000">
                <a:ea typeface="+mn-lt"/>
                <a:cs typeface="+mn-lt"/>
              </a:rPr>
              <a:t>Mission Statement :</a:t>
            </a:r>
          </a:p>
          <a:p>
            <a:r>
              <a:rPr lang="en-US" sz="2000">
                <a:ea typeface="+mn-lt"/>
                <a:cs typeface="+mn-lt"/>
              </a:rPr>
              <a:t>To provide financial solutions that are premium, diversified and effective for customers who live in areas with maximum asset and population with average to high risk tolerance.</a:t>
            </a:r>
            <a:endParaRPr lang="en-US" sz="2000">
              <a:ea typeface="Calibri" panose="020F0502020204030204"/>
              <a:cs typeface="Calibri" panose="020F0502020204030204"/>
            </a:endParaRPr>
          </a:p>
          <a:p>
            <a:endParaRPr lang="en-US" sz="2000">
              <a:ea typeface="Calibri" panose="020F0502020204030204"/>
              <a:cs typeface="Calibri" panose="020F0502020204030204"/>
            </a:endParaRPr>
          </a:p>
          <a:p>
            <a:r>
              <a:rPr lang="en-US" sz="2000">
                <a:ea typeface="Calibri" panose="020F0502020204030204"/>
                <a:cs typeface="Calibri" panose="020F0502020204030204"/>
              </a:rPr>
              <a:t>Target Segment :</a:t>
            </a:r>
          </a:p>
          <a:p>
            <a:pPr marL="342900" indent="-342900">
              <a:buAutoNum type="arabicPeriod"/>
            </a:pPr>
            <a:r>
              <a:rPr lang="en-US" sz="2000">
                <a:ea typeface="Calibri" panose="020F0502020204030204"/>
                <a:cs typeface="Calibri" panose="020F0502020204030204"/>
              </a:rPr>
              <a:t>Geographical Factor: Areas with rich market in terms of asset.</a:t>
            </a:r>
          </a:p>
          <a:p>
            <a:pPr marL="342900" indent="-342900">
              <a:buAutoNum type="arabicPeriod"/>
            </a:pPr>
            <a:r>
              <a:rPr lang="en-US" sz="2000">
                <a:ea typeface="Calibri" panose="020F0502020204030204"/>
                <a:cs typeface="Calibri" panose="020F0502020204030204"/>
              </a:rPr>
              <a:t>Medium to Higher Risk Takers</a:t>
            </a:r>
          </a:p>
          <a:p>
            <a:pPr marL="342900" indent="-342900">
              <a:buAutoNum type="arabicPeriod"/>
            </a:pPr>
            <a:endParaRPr lang="en-US" sz="2000">
              <a:ea typeface="Calibri" panose="020F0502020204030204"/>
              <a:cs typeface="Calibri" panose="020F0502020204030204"/>
            </a:endParaRPr>
          </a:p>
          <a:p>
            <a:pPr marL="342900" indent="-342900">
              <a:buAutoNum type="arabicPeriod"/>
            </a:pPr>
            <a:endParaRPr lang="en-US" sz="2000">
              <a:ea typeface="Calibri" panose="020F0502020204030204"/>
              <a:cs typeface="Calibri" panose="020F0502020204030204"/>
            </a:endParaRPr>
          </a:p>
          <a:p>
            <a:pPr marL="342900" indent="-342900">
              <a:buAutoNum type="arabicPeriod"/>
            </a:pPr>
            <a:endParaRPr lang="en-US" sz="2000">
              <a:ea typeface="Calibri" panose="020F0502020204030204"/>
              <a:cs typeface="Calibri" panose="020F0502020204030204"/>
            </a:endParaRPr>
          </a:p>
          <a:p>
            <a:endParaRPr lang="en-US" sz="2000">
              <a:ea typeface="Calibri" panose="020F0502020204030204"/>
              <a:cs typeface="Calibri" panose="020F0502020204030204"/>
            </a:endParaRPr>
          </a:p>
          <a:p>
            <a:endParaRPr lang="en-US" sz="2000">
              <a:ea typeface="Calibri" panose="020F0502020204030204"/>
              <a:cs typeface="Calibri" panose="020F0502020204030204"/>
            </a:endParaRPr>
          </a:p>
        </p:txBody>
      </p:sp>
      <p:graphicFrame>
        <p:nvGraphicFramePr>
          <p:cNvPr id="25" name="Content Placeholder 16">
            <a:extLst>
              <a:ext uri="{FF2B5EF4-FFF2-40B4-BE49-F238E27FC236}">
                <a16:creationId xmlns:a16="http://schemas.microsoft.com/office/drawing/2014/main" id="{8990BE22-96EC-32BD-D811-019633712C42}"/>
              </a:ext>
            </a:extLst>
          </p:cNvPr>
          <p:cNvGraphicFramePr>
            <a:graphicFrameLocks noGrp="1"/>
          </p:cNvGraphicFramePr>
          <p:nvPr>
            <p:ph idx="1"/>
            <p:extLst>
              <p:ext uri="{D42A27DB-BD31-4B8C-83A1-F6EECF244321}">
                <p14:modId xmlns:p14="http://schemas.microsoft.com/office/powerpoint/2010/main" val="2315896567"/>
              </p:ext>
            </p:extLst>
          </p:nvPr>
        </p:nvGraphicFramePr>
        <p:xfrm>
          <a:off x="5694114" y="189177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Безплатна снимка : силует, трафик, нощ, небостъргач, градски пейзаж, в ...">
            <a:extLst>
              <a:ext uri="{FF2B5EF4-FFF2-40B4-BE49-F238E27FC236}">
                <a16:creationId xmlns:a16="http://schemas.microsoft.com/office/drawing/2014/main" id="{35D524A0-1C5B-7B14-D4DD-C196BCB553F9}"/>
              </a:ext>
            </a:extLst>
          </p:cNvPr>
          <p:cNvPicPr>
            <a:picLocks noChangeAspect="1"/>
          </p:cNvPicPr>
          <p:nvPr/>
        </p:nvPicPr>
        <p:blipFill>
          <a:blip r:embed="rId7"/>
          <a:stretch>
            <a:fillRect/>
          </a:stretch>
        </p:blipFill>
        <p:spPr>
          <a:xfrm>
            <a:off x="-2209" y="62948"/>
            <a:ext cx="2743200" cy="1828800"/>
          </a:xfrm>
          <a:prstGeom prst="rect">
            <a:avLst/>
          </a:prstGeom>
        </p:spPr>
      </p:pic>
    </p:spTree>
    <p:extLst>
      <p:ext uri="{BB962C8B-B14F-4D97-AF65-F5344CB8AC3E}">
        <p14:creationId xmlns:p14="http://schemas.microsoft.com/office/powerpoint/2010/main" val="2487074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0" name="Freeform: Shape 11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Rectangle 1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Isosceles Triangle 12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 name="Rectangle 11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2485" y="643467"/>
            <a:ext cx="9027030" cy="50789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C9A5B9-F235-3902-90FE-99AD98635B34}"/>
              </a:ext>
            </a:extLst>
          </p:cNvPr>
          <p:cNvSpPr txBox="1"/>
          <p:nvPr/>
        </p:nvSpPr>
        <p:spPr>
          <a:xfrm>
            <a:off x="1890123" y="2154295"/>
            <a:ext cx="2942129" cy="412649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676656">
              <a:lnSpc>
                <a:spcPct val="90000"/>
              </a:lnSpc>
              <a:spcBef>
                <a:spcPct val="0"/>
              </a:spcBef>
              <a:spcAft>
                <a:spcPts val="444"/>
              </a:spcAft>
            </a:pPr>
            <a:r>
              <a:rPr lang="en-US" sz="3552" kern="1200">
                <a:solidFill>
                  <a:schemeClr val="tx1"/>
                </a:solidFill>
                <a:latin typeface="+mj-lt"/>
                <a:ea typeface="+mj-ea"/>
                <a:cs typeface="+mj-cs"/>
              </a:rPr>
              <a:t>Statistician Wizard</a:t>
            </a:r>
            <a:endParaRPr lang="en-US" sz="4800" kern="1200">
              <a:solidFill>
                <a:schemeClr val="tx1"/>
              </a:solidFill>
              <a:latin typeface="+mj-lt"/>
              <a:ea typeface="+mj-ea"/>
              <a:cs typeface="+mj-cs"/>
            </a:endParaRPr>
          </a:p>
        </p:txBody>
      </p:sp>
      <p:pic>
        <p:nvPicPr>
          <p:cNvPr id="8" name="Picture 7" descr="A table with numbers and a number of states&#10;&#10;Description automatically generated">
            <a:extLst>
              <a:ext uri="{FF2B5EF4-FFF2-40B4-BE49-F238E27FC236}">
                <a16:creationId xmlns:a16="http://schemas.microsoft.com/office/drawing/2014/main" id="{49923F78-B646-22FA-BE07-5CC2324586D8}"/>
              </a:ext>
            </a:extLst>
          </p:cNvPr>
          <p:cNvPicPr>
            <a:picLocks noChangeAspect="1"/>
          </p:cNvPicPr>
          <p:nvPr/>
        </p:nvPicPr>
        <p:blipFill rotWithShape="1">
          <a:blip r:embed="rId2"/>
          <a:srcRect t="-1562" r="-498" b="521"/>
          <a:stretch/>
        </p:blipFill>
        <p:spPr>
          <a:xfrm>
            <a:off x="4512023" y="129590"/>
            <a:ext cx="3058435" cy="3472777"/>
          </a:xfrm>
          <a:prstGeom prst="rect">
            <a:avLst/>
          </a:prstGeom>
        </p:spPr>
      </p:pic>
      <p:pic>
        <p:nvPicPr>
          <p:cNvPr id="7" name="Picture 6" descr="image">
            <a:extLst>
              <a:ext uri="{FF2B5EF4-FFF2-40B4-BE49-F238E27FC236}">
                <a16:creationId xmlns:a16="http://schemas.microsoft.com/office/drawing/2014/main" id="{1DD34E35-1DA2-F4F3-22BA-B9E7FF67B2D5}"/>
              </a:ext>
            </a:extLst>
          </p:cNvPr>
          <p:cNvPicPr>
            <a:picLocks noChangeAspect="1"/>
          </p:cNvPicPr>
          <p:nvPr/>
        </p:nvPicPr>
        <p:blipFill rotWithShape="1">
          <a:blip r:embed="rId3"/>
          <a:srcRect l="610" t="-112" r="5204"/>
          <a:stretch/>
        </p:blipFill>
        <p:spPr>
          <a:xfrm>
            <a:off x="4395555" y="3790743"/>
            <a:ext cx="6633157" cy="2768230"/>
          </a:xfrm>
          <a:prstGeom prst="rect">
            <a:avLst/>
          </a:prstGeom>
        </p:spPr>
      </p:pic>
      <p:pic>
        <p:nvPicPr>
          <p:cNvPr id="6" name="Picture 5" descr="image">
            <a:extLst>
              <a:ext uri="{FF2B5EF4-FFF2-40B4-BE49-F238E27FC236}">
                <a16:creationId xmlns:a16="http://schemas.microsoft.com/office/drawing/2014/main" id="{AA630206-9B04-678B-623C-9111050D84EB}"/>
              </a:ext>
            </a:extLst>
          </p:cNvPr>
          <p:cNvPicPr>
            <a:picLocks noChangeAspect="1"/>
          </p:cNvPicPr>
          <p:nvPr/>
        </p:nvPicPr>
        <p:blipFill rotWithShape="1">
          <a:blip r:embed="rId4"/>
          <a:srcRect l="31031" t="26087" r="10881" b="4357"/>
          <a:stretch/>
        </p:blipFill>
        <p:spPr>
          <a:xfrm>
            <a:off x="7805286" y="556936"/>
            <a:ext cx="2814702" cy="3034749"/>
          </a:xfrm>
          <a:prstGeom prst="rect">
            <a:avLst/>
          </a:prstGeom>
        </p:spPr>
      </p:pic>
      <p:pic>
        <p:nvPicPr>
          <p:cNvPr id="10" name="Picture 9" descr="A cartoon of a wizard pointing at a wand&#10;&#10;Description automatically generated">
            <a:extLst>
              <a:ext uri="{FF2B5EF4-FFF2-40B4-BE49-F238E27FC236}">
                <a16:creationId xmlns:a16="http://schemas.microsoft.com/office/drawing/2014/main" id="{023535F7-26BB-12A6-C6AB-89AB94945796}"/>
              </a:ext>
            </a:extLst>
          </p:cNvPr>
          <p:cNvPicPr>
            <a:picLocks noChangeAspect="1"/>
          </p:cNvPicPr>
          <p:nvPr/>
        </p:nvPicPr>
        <p:blipFill>
          <a:blip r:embed="rId5"/>
          <a:stretch>
            <a:fillRect/>
          </a:stretch>
        </p:blipFill>
        <p:spPr>
          <a:xfrm>
            <a:off x="1681882" y="1294644"/>
            <a:ext cx="2580847" cy="212749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6979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4661936" y="125485"/>
            <a:ext cx="4533014" cy="1181225"/>
          </a:xfrm>
        </p:spPr>
        <p:txBody>
          <a:bodyPr>
            <a:noAutofit/>
          </a:bodyPr>
          <a:lstStyle/>
          <a:p>
            <a:r>
              <a:rPr lang="en-US" sz="4400" b="1">
                <a:solidFill>
                  <a:srgbClr val="4D4D4D"/>
                </a:solidFill>
                <a:ea typeface="+mj-lt"/>
                <a:cs typeface="+mj-lt"/>
              </a:rPr>
              <a:t>Sentiment Analysis</a:t>
            </a:r>
            <a:endParaRPr lang="en-US" sz="4400">
              <a:solidFill>
                <a:srgbClr val="4D4D4D"/>
              </a:solidFill>
              <a:ea typeface="+mj-lt"/>
              <a:cs typeface="+mj-lt"/>
            </a:endParaRPr>
          </a:p>
          <a:p>
            <a:endParaRPr lang="en-US" sz="2800" b="1">
              <a:solidFill>
                <a:srgbClr val="111111"/>
              </a:solidFill>
              <a:ea typeface="Calibri Light"/>
              <a:cs typeface="Calibri Light"/>
            </a:endParaRPr>
          </a:p>
        </p:txBody>
      </p:sp>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181659" y="1829847"/>
            <a:ext cx="5224323" cy="4882996"/>
          </a:xfrm>
        </p:spPr>
        <p:txBody>
          <a:bodyPr vert="horz" lIns="91440" tIns="45720" rIns="91440" bIns="45720" rtlCol="0" anchor="t">
            <a:noAutofit/>
          </a:bodyPr>
          <a:lstStyle/>
          <a:p>
            <a:r>
              <a:rPr lang="en-US" sz="2000">
                <a:ea typeface="Calibri"/>
                <a:cs typeface="Calibri"/>
              </a:rPr>
              <a:t>Sentiment Analysis is a powerful NLP technique that uses ML to analyze the emotion tone, opinions expressed in text data</a:t>
            </a:r>
          </a:p>
          <a:p>
            <a:r>
              <a:rPr lang="en-US" sz="2000">
                <a:ea typeface="Calibri"/>
                <a:cs typeface="Calibri"/>
              </a:rPr>
              <a:t>By analyzing the sentiment in the news headline, one can gauge market sentiment and make informed trade decisions.</a:t>
            </a:r>
          </a:p>
          <a:p>
            <a:r>
              <a:rPr lang="en-US" sz="2000">
                <a:ea typeface="Calibri"/>
                <a:cs typeface="Calibri"/>
              </a:rPr>
              <a:t>Based on the prenotion that public perception can significantly impact stock prices.</a:t>
            </a:r>
            <a:endParaRPr lang="en-US"/>
          </a:p>
          <a:p>
            <a:r>
              <a:rPr lang="en-US" sz="2000">
                <a:ea typeface="Calibri" panose="020F0502020204030204"/>
                <a:cs typeface="Calibri" panose="020F0502020204030204"/>
              </a:rPr>
              <a:t>Bag of Words and TF-IDF were used for tokenization the following models were used for train and test purposes:</a:t>
            </a:r>
          </a:p>
          <a:p>
            <a:pPr marL="457200" indent="-457200">
              <a:buAutoNum type="arabicPeriod"/>
            </a:pPr>
            <a:r>
              <a:rPr lang="en-US" sz="2000" err="1">
                <a:ea typeface="Calibri" panose="020F0502020204030204"/>
                <a:cs typeface="Calibri" panose="020F0502020204030204"/>
              </a:rPr>
              <a:t>RandomForest</a:t>
            </a:r>
            <a:r>
              <a:rPr lang="en-US" sz="2000">
                <a:ea typeface="Calibri" panose="020F0502020204030204"/>
                <a:cs typeface="Calibri" panose="020F0502020204030204"/>
              </a:rPr>
              <a:t> Classifier</a:t>
            </a:r>
          </a:p>
          <a:p>
            <a:pPr marL="457200" indent="-457200">
              <a:buAutoNum type="arabicPeriod"/>
            </a:pPr>
            <a:r>
              <a:rPr lang="en-US" sz="2000">
                <a:ea typeface="+mn-lt"/>
                <a:cs typeface="+mn-lt"/>
              </a:rPr>
              <a:t>Multinomial NB Classifier</a:t>
            </a:r>
            <a:endParaRPr lang="en-US" sz="2000">
              <a:ea typeface="Calibri" panose="020F0502020204030204"/>
              <a:cs typeface="Calibri" panose="020F0502020204030204"/>
            </a:endParaRPr>
          </a:p>
          <a:p>
            <a:pPr marL="457200" indent="-457200">
              <a:buAutoNum type="arabicPeriod"/>
            </a:pPr>
            <a:r>
              <a:rPr lang="en-US" sz="2000" err="1">
                <a:ea typeface="+mn-lt"/>
                <a:cs typeface="+mn-lt"/>
              </a:rPr>
              <a:t>PassiveAggressive</a:t>
            </a:r>
            <a:r>
              <a:rPr lang="en-US" sz="2000">
                <a:ea typeface="+mn-lt"/>
                <a:cs typeface="+mn-lt"/>
              </a:rPr>
              <a:t> Classifier</a:t>
            </a:r>
            <a:endParaRPr lang="en-US" sz="2000" err="1">
              <a:ea typeface="Calibri" panose="020F0502020204030204"/>
              <a:cs typeface="Calibri" panose="020F0502020204030204"/>
            </a:endParaRPr>
          </a:p>
          <a:p>
            <a:endParaRPr lang="en-US" sz="2000">
              <a:ea typeface="Calibri" panose="020F0502020204030204"/>
              <a:cs typeface="Calibri" panose="020F0502020204030204"/>
            </a:endParaRPr>
          </a:p>
        </p:txBody>
      </p:sp>
      <p:graphicFrame>
        <p:nvGraphicFramePr>
          <p:cNvPr id="25" name="Content Placeholder 16">
            <a:extLst>
              <a:ext uri="{FF2B5EF4-FFF2-40B4-BE49-F238E27FC236}">
                <a16:creationId xmlns:a16="http://schemas.microsoft.com/office/drawing/2014/main" id="{8990BE22-96EC-32BD-D811-019633712C42}"/>
              </a:ext>
            </a:extLst>
          </p:cNvPr>
          <p:cNvGraphicFramePr>
            <a:graphicFrameLocks noGrp="1"/>
          </p:cNvGraphicFramePr>
          <p:nvPr>
            <p:ph idx="1"/>
            <p:extLst>
              <p:ext uri="{D42A27DB-BD31-4B8C-83A1-F6EECF244321}">
                <p14:modId xmlns:p14="http://schemas.microsoft.com/office/powerpoint/2010/main" val="188515068"/>
              </p:ext>
            </p:extLst>
          </p:nvPr>
        </p:nvGraphicFramePr>
        <p:xfrm>
          <a:off x="5621046" y="1829145"/>
          <a:ext cx="6172200" cy="4456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A logo with a bull and bear">
            <a:extLst>
              <a:ext uri="{FF2B5EF4-FFF2-40B4-BE49-F238E27FC236}">
                <a16:creationId xmlns:a16="http://schemas.microsoft.com/office/drawing/2014/main" id="{7A46F2F2-E36D-9235-F534-D58255A0797A}"/>
              </a:ext>
            </a:extLst>
          </p:cNvPr>
          <p:cNvPicPr>
            <a:picLocks noChangeAspect="1"/>
          </p:cNvPicPr>
          <p:nvPr/>
        </p:nvPicPr>
        <p:blipFill>
          <a:blip r:embed="rId7"/>
          <a:stretch>
            <a:fillRect/>
          </a:stretch>
        </p:blipFill>
        <p:spPr>
          <a:xfrm>
            <a:off x="235527" y="3803"/>
            <a:ext cx="2302702" cy="1813795"/>
          </a:xfrm>
          <a:prstGeom prst="rect">
            <a:avLst/>
          </a:prstGeom>
        </p:spPr>
      </p:pic>
      <p:pic>
        <p:nvPicPr>
          <p:cNvPr id="22" name="Picture 21" descr="A colorful gauge with white circles and a black needle&#10;&#10;Description automatically generated">
            <a:extLst>
              <a:ext uri="{FF2B5EF4-FFF2-40B4-BE49-F238E27FC236}">
                <a16:creationId xmlns:a16="http://schemas.microsoft.com/office/drawing/2014/main" id="{BFC29E70-5BF9-9964-36F9-E93E3F7AE0DF}"/>
              </a:ext>
            </a:extLst>
          </p:cNvPr>
          <p:cNvPicPr>
            <a:picLocks noChangeAspect="1"/>
          </p:cNvPicPr>
          <p:nvPr/>
        </p:nvPicPr>
        <p:blipFill>
          <a:blip r:embed="rId8"/>
          <a:stretch>
            <a:fillRect/>
          </a:stretch>
        </p:blipFill>
        <p:spPr>
          <a:xfrm>
            <a:off x="1808682" y="125986"/>
            <a:ext cx="645092" cy="358958"/>
          </a:xfrm>
          <a:prstGeom prst="rect">
            <a:avLst/>
          </a:prstGeom>
        </p:spPr>
      </p:pic>
    </p:spTree>
    <p:extLst>
      <p:ext uri="{BB962C8B-B14F-4D97-AF65-F5344CB8AC3E}">
        <p14:creationId xmlns:p14="http://schemas.microsoft.com/office/powerpoint/2010/main" val="2638629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E36AAEC-73A1-5946-E193-D96B7FCC133B}"/>
              </a:ext>
            </a:extLst>
          </p:cNvPr>
          <p:cNvSpPr>
            <a:spLocks noGrp="1"/>
          </p:cNvSpPr>
          <p:nvPr>
            <p:ph type="title"/>
          </p:nvPr>
        </p:nvSpPr>
        <p:spPr>
          <a:xfrm>
            <a:off x="550864" y="243647"/>
            <a:ext cx="11090274" cy="1325563"/>
          </a:xfrm>
        </p:spPr>
        <p:txBody>
          <a:bodyPr vert="horz" lIns="91440" tIns="45720" rIns="91440" bIns="45720" rtlCol="0" anchor="ctr">
            <a:normAutofit/>
          </a:bodyPr>
          <a:lstStyle/>
          <a:p>
            <a:r>
              <a:rPr lang="en-US" sz="4000" kern="1200">
                <a:latin typeface="+mj-lt"/>
                <a:ea typeface="+mj-ea"/>
                <a:cs typeface="+mj-cs"/>
              </a:rPr>
              <a:t>Future Work</a:t>
            </a:r>
            <a:endParaRPr lang="en-US" sz="4000" kern="1200">
              <a:latin typeface="+mj-lt"/>
            </a:endParaRPr>
          </a:p>
        </p:txBody>
      </p:sp>
      <p:graphicFrame>
        <p:nvGraphicFramePr>
          <p:cNvPr id="6" name="Content Placeholder 2">
            <a:extLst>
              <a:ext uri="{FF2B5EF4-FFF2-40B4-BE49-F238E27FC236}">
                <a16:creationId xmlns:a16="http://schemas.microsoft.com/office/drawing/2014/main" id="{13811CBF-B440-7DF9-9C39-3D16917158C9}"/>
              </a:ext>
            </a:extLst>
          </p:cNvPr>
          <p:cNvGraphicFramePr>
            <a:graphicFrameLocks noGrp="1"/>
          </p:cNvGraphicFramePr>
          <p:nvPr>
            <p:ph idx="1"/>
            <p:extLst>
              <p:ext uri="{D42A27DB-BD31-4B8C-83A1-F6EECF244321}">
                <p14:modId xmlns:p14="http://schemas.microsoft.com/office/powerpoint/2010/main" val="4244981109"/>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976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87" y="3321246"/>
            <a:ext cx="10670741" cy="2324003"/>
          </a:xfrm>
        </p:spPr>
        <p:txBody>
          <a:bodyPr/>
          <a:lstStyle/>
          <a:p>
            <a:r>
              <a:rPr lang="en-US" sz="8800">
                <a:solidFill>
                  <a:srgbClr val="3F9835"/>
                </a:solidFill>
                <a:latin typeface="Arial"/>
                <a:cs typeface="Arial"/>
              </a:rPr>
              <a:t>THANK YOU!!!</a:t>
            </a:r>
            <a:endParaRPr lang="en-US" sz="8800">
              <a:solidFill>
                <a:srgbClr val="3F9835"/>
              </a:solidFill>
            </a:endParaRPr>
          </a:p>
        </p:txBody>
      </p:sp>
      <p:sp>
        <p:nvSpPr>
          <p:cNvPr id="3" name="Slide Number Placeholder 2"/>
          <p:cNvSpPr>
            <a:spLocks noGrp="1"/>
          </p:cNvSpPr>
          <p:nvPr>
            <p:ph type="sldNum" sz="quarter" idx="14"/>
          </p:nvPr>
        </p:nvSpPr>
        <p:spPr/>
        <p:txBody>
          <a:bodyPr/>
          <a:lstStyle/>
          <a:p>
            <a:pPr>
              <a:defRPr/>
            </a:pPr>
            <a:fld id="{E6474CC2-1230-4213-AD1A-4B2FEEABA7A1}" type="slidenum">
              <a:rPr lang="en-US" smtClean="0"/>
              <a:pPr>
                <a:defRPr/>
              </a:pPr>
              <a:t>27</a:t>
            </a:fld>
            <a:endParaRPr lang="en-US"/>
          </a:p>
        </p:txBody>
      </p:sp>
    </p:spTree>
    <p:extLst>
      <p:ext uri="{BB962C8B-B14F-4D97-AF65-F5344CB8AC3E}">
        <p14:creationId xmlns:p14="http://schemas.microsoft.com/office/powerpoint/2010/main" val="145505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4BC829-D6EB-1094-B114-9971624C6AA7}"/>
              </a:ext>
            </a:extLst>
          </p:cNvPr>
          <p:cNvSpPr>
            <a:spLocks noGrp="1"/>
          </p:cNvSpPr>
          <p:nvPr>
            <p:ph type="sldNum" sz="quarter" idx="14"/>
          </p:nvPr>
        </p:nvSpPr>
        <p:spPr/>
        <p:txBody>
          <a:bodyPr/>
          <a:lstStyle/>
          <a:p>
            <a:pPr>
              <a:defRPr/>
            </a:pPr>
            <a:fld id="{E6474CC2-1230-4213-AD1A-4B2FEEABA7A1}" type="slidenum">
              <a:rPr lang="en-US" smtClean="0"/>
              <a:pPr>
                <a:defRPr/>
              </a:pPr>
              <a:t>28</a:t>
            </a:fld>
            <a:endParaRPr lang="en-US"/>
          </a:p>
        </p:txBody>
      </p:sp>
    </p:spTree>
    <p:extLst>
      <p:ext uri="{BB962C8B-B14F-4D97-AF65-F5344CB8AC3E}">
        <p14:creationId xmlns:p14="http://schemas.microsoft.com/office/powerpoint/2010/main" val="3600936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70638" y="1761050"/>
            <a:ext cx="11167060" cy="2412059"/>
          </a:xfrm>
        </p:spPr>
        <p:txBody>
          <a:bodyPr>
            <a:noAutofit/>
          </a:bodyPr>
          <a:lstStyle/>
          <a:p>
            <a:pPr>
              <a:lnSpc>
                <a:spcPct val="100000"/>
              </a:lnSpc>
            </a:pPr>
            <a:r>
              <a:rPr lang="en-US" sz="5400">
                <a:cs typeface="Calibri Light"/>
              </a:rPr>
              <a:t>Leap case study </a:t>
            </a:r>
            <a:br>
              <a:rPr lang="en-US" sz="5400">
                <a:cs typeface="Calibri Light"/>
              </a:rPr>
            </a:br>
            <a:r>
              <a:rPr lang="en-US" sz="5400">
                <a:cs typeface="Calibri Light"/>
              </a:rPr>
              <a:t>team 3 – wealth wizards</a:t>
            </a:r>
          </a:p>
        </p:txBody>
      </p:sp>
      <p:sp>
        <p:nvSpPr>
          <p:cNvPr id="2" name="Text Placeholder 42">
            <a:extLst>
              <a:ext uri="{FF2B5EF4-FFF2-40B4-BE49-F238E27FC236}">
                <a16:creationId xmlns:a16="http://schemas.microsoft.com/office/drawing/2014/main" id="{9D005A19-A858-4F99-3D2B-2E44AB2422D0}"/>
              </a:ext>
            </a:extLst>
          </p:cNvPr>
          <p:cNvSpPr>
            <a:spLocks noGrp="1"/>
          </p:cNvSpPr>
          <p:nvPr/>
        </p:nvSpPr>
        <p:spPr>
          <a:xfrm>
            <a:off x="8465644" y="4621695"/>
            <a:ext cx="2994172" cy="1918253"/>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Tx/>
              <a:buFont typeface="Arial" panose="020B0604020202020204" pitchFamily="34" charset="0"/>
              <a:buNone/>
              <a:defRPr lang="en-US" sz="1600" b="1" kern="1200">
                <a:solidFill>
                  <a:schemeClr val="accent5"/>
                </a:solidFill>
                <a:latin typeface="Arial" panose="020B0604020202020204" pitchFamily="34" charset="0"/>
                <a:ea typeface="+mj-ea"/>
                <a:cs typeface="Arial" panose="020B0604020202020204" pitchFamily="34" charset="0"/>
              </a:defRPr>
            </a:lvl1pPr>
            <a:lvl2pPr marL="236537" indent="0" algn="l" defTabSz="914400" rtl="0" eaLnBrk="1" latinLnBrk="0" hangingPunct="1">
              <a:spcBef>
                <a:spcPct val="20000"/>
              </a:spcBef>
              <a:buClrTx/>
              <a:buFont typeface="Arial" panose="020B0604020202020204" pitchFamily="34" charset="0"/>
              <a:buNone/>
              <a:defRPr sz="1600" b="1" kern="1200">
                <a:solidFill>
                  <a:schemeClr val="accent5"/>
                </a:solidFill>
                <a:latin typeface="Arial" panose="020B0604020202020204" pitchFamily="34" charset="0"/>
                <a:ea typeface="+mn-ea"/>
                <a:cs typeface="Arial" panose="020B0604020202020204" pitchFamily="34" charset="0"/>
              </a:defRPr>
            </a:lvl2pPr>
            <a:lvl3pPr marL="457200" indent="0" algn="l" defTabSz="914400" rtl="0" eaLnBrk="1" latinLnBrk="0" hangingPunct="1">
              <a:spcBef>
                <a:spcPct val="20000"/>
              </a:spcBef>
              <a:buClrTx/>
              <a:buFont typeface="Arial" panose="020B0604020202020204" pitchFamily="34" charset="0"/>
              <a:buNone/>
              <a:defRPr sz="1400" b="1" kern="1200">
                <a:solidFill>
                  <a:schemeClr val="accent5"/>
                </a:solidFill>
                <a:latin typeface="Arial" panose="020B0604020202020204" pitchFamily="34" charset="0"/>
                <a:ea typeface="+mn-ea"/>
                <a:cs typeface="Arial" panose="020B0604020202020204" pitchFamily="34" charset="0"/>
              </a:defRPr>
            </a:lvl3pPr>
            <a:lvl4pPr marL="630237" indent="0" algn="l" defTabSz="914400" rtl="0" eaLnBrk="1" latinLnBrk="0" hangingPunct="1">
              <a:spcBef>
                <a:spcPct val="20000"/>
              </a:spcBef>
              <a:buClrTx/>
              <a:buFont typeface="Arial" panose="020B0604020202020204" pitchFamily="34" charset="0"/>
              <a:buNone/>
              <a:defRPr sz="1200" b="1" kern="1200">
                <a:solidFill>
                  <a:schemeClr val="accent5"/>
                </a:solidFill>
                <a:latin typeface="Arial" panose="020B0604020202020204" pitchFamily="34" charset="0"/>
                <a:ea typeface="+mn-ea"/>
                <a:cs typeface="Arial" panose="020B0604020202020204" pitchFamily="34" charset="0"/>
              </a:defRPr>
            </a:lvl4pPr>
            <a:lvl5pPr marL="803275" indent="0" algn="l" defTabSz="914400" rtl="0" eaLnBrk="1" latinLnBrk="0" hangingPunct="1">
              <a:spcBef>
                <a:spcPct val="20000"/>
              </a:spcBef>
              <a:buFont typeface="Arial" panose="020B0604020202020204" pitchFamily="34" charset="0"/>
              <a:buNone/>
              <a:defRPr sz="1400" b="1" kern="1200">
                <a:solidFill>
                  <a:schemeClr val="accent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u="sng">
                <a:solidFill>
                  <a:schemeClr val="accent6"/>
                </a:solidFill>
                <a:latin typeface="Arial"/>
                <a:cs typeface="Arial"/>
              </a:rPr>
              <a:t>Presented by:</a:t>
            </a:r>
          </a:p>
          <a:p>
            <a:r>
              <a:rPr lang="en-US">
                <a:solidFill>
                  <a:schemeClr val="tx1"/>
                </a:solidFill>
                <a:latin typeface="Arial"/>
                <a:cs typeface="Arial"/>
              </a:rPr>
              <a:t>Akanksha Raj</a:t>
            </a:r>
            <a:endParaRPr lang="en-US">
              <a:solidFill>
                <a:schemeClr val="tx1"/>
              </a:solidFill>
            </a:endParaRPr>
          </a:p>
          <a:p>
            <a:r>
              <a:rPr lang="en-US">
                <a:solidFill>
                  <a:schemeClr val="tx1"/>
                </a:solidFill>
                <a:latin typeface="Arial"/>
                <a:cs typeface="Arial"/>
              </a:rPr>
              <a:t>Deepthi N</a:t>
            </a:r>
            <a:endParaRPr lang="en-US">
              <a:solidFill>
                <a:schemeClr val="tx1"/>
              </a:solidFill>
            </a:endParaRPr>
          </a:p>
          <a:p>
            <a:r>
              <a:rPr lang="en-US" err="1">
                <a:solidFill>
                  <a:schemeClr val="tx1"/>
                </a:solidFill>
                <a:latin typeface="Arial"/>
                <a:cs typeface="Arial"/>
              </a:rPr>
              <a:t>Gyanadipta</a:t>
            </a:r>
            <a:r>
              <a:rPr lang="en-US">
                <a:solidFill>
                  <a:schemeClr val="tx1"/>
                </a:solidFill>
                <a:latin typeface="Arial"/>
                <a:cs typeface="Arial"/>
              </a:rPr>
              <a:t> Mohanty</a:t>
            </a:r>
            <a:endParaRPr lang="en-US">
              <a:solidFill>
                <a:schemeClr val="tx1"/>
              </a:solidFill>
            </a:endParaRPr>
          </a:p>
          <a:p>
            <a:r>
              <a:rPr lang="en-US">
                <a:solidFill>
                  <a:schemeClr val="tx1"/>
                </a:solidFill>
                <a:latin typeface="Arial"/>
                <a:cs typeface="Arial"/>
              </a:rPr>
              <a:t>Vinayak Raj</a:t>
            </a:r>
          </a:p>
          <a:p>
            <a:r>
              <a:rPr lang="en-US">
                <a:solidFill>
                  <a:schemeClr val="tx1"/>
                </a:solidFill>
                <a:latin typeface="Arial"/>
                <a:cs typeface="Arial"/>
              </a:rPr>
              <a:t>Vishal Mishra</a:t>
            </a:r>
            <a:endParaRPr lang="en-US"/>
          </a:p>
          <a:p>
            <a:endParaRPr lang="en-US">
              <a:solidFill>
                <a:schemeClr val="tx1"/>
              </a:solidFill>
            </a:endParaRPr>
          </a:p>
        </p:txBody>
      </p:sp>
    </p:spTree>
    <p:extLst>
      <p:ext uri="{BB962C8B-B14F-4D97-AF65-F5344CB8AC3E}">
        <p14:creationId xmlns:p14="http://schemas.microsoft.com/office/powerpoint/2010/main" val="4283764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6FDBB9-BE45-6F96-943A-0DECB8C5BF0B}"/>
              </a:ext>
            </a:extLst>
          </p:cNvPr>
          <p:cNvSpPr>
            <a:spLocks noGrp="1"/>
          </p:cNvSpPr>
          <p:nvPr>
            <p:ph type="title"/>
          </p:nvPr>
        </p:nvSpPr>
        <p:spPr/>
        <p:txBody>
          <a:bodyPr/>
          <a:lstStyle/>
          <a:p>
            <a:r>
              <a:rPr lang="en-US"/>
              <a:t>BUSINESS PROCESS FLOW</a:t>
            </a:r>
          </a:p>
        </p:txBody>
      </p:sp>
      <p:sp>
        <p:nvSpPr>
          <p:cNvPr id="5" name="Slide Number Placeholder 4">
            <a:extLst>
              <a:ext uri="{FF2B5EF4-FFF2-40B4-BE49-F238E27FC236}">
                <a16:creationId xmlns:a16="http://schemas.microsoft.com/office/drawing/2014/main" id="{D2F2E72A-446B-A7F8-39D0-69CD68F43ECF}"/>
              </a:ext>
            </a:extLst>
          </p:cNvPr>
          <p:cNvSpPr>
            <a:spLocks noGrp="1"/>
          </p:cNvSpPr>
          <p:nvPr>
            <p:ph type="sldNum" sz="quarter" idx="14"/>
          </p:nvPr>
        </p:nvSpPr>
        <p:spPr/>
        <p:txBody>
          <a:bodyPr/>
          <a:lstStyle/>
          <a:p>
            <a:pPr>
              <a:defRPr/>
            </a:pPr>
            <a:fld id="{E6474CC2-1230-4213-AD1A-4B2FEEABA7A1}" type="slidenum">
              <a:rPr lang="en-US" smtClean="0"/>
              <a:pPr>
                <a:defRPr/>
              </a:pPr>
              <a:t>3</a:t>
            </a:fld>
            <a:endParaRPr lang="en-US"/>
          </a:p>
        </p:txBody>
      </p:sp>
      <p:pic>
        <p:nvPicPr>
          <p:cNvPr id="3" name="Picture 2" descr="A diagram of a data base&#10;&#10;Description automatically generated">
            <a:extLst>
              <a:ext uri="{FF2B5EF4-FFF2-40B4-BE49-F238E27FC236}">
                <a16:creationId xmlns:a16="http://schemas.microsoft.com/office/drawing/2014/main" id="{B4E95291-36D9-3AF5-61E8-40320062CB4F}"/>
              </a:ext>
            </a:extLst>
          </p:cNvPr>
          <p:cNvPicPr>
            <a:picLocks noChangeAspect="1"/>
          </p:cNvPicPr>
          <p:nvPr/>
        </p:nvPicPr>
        <p:blipFill>
          <a:blip r:embed="rId2"/>
          <a:stretch>
            <a:fillRect/>
          </a:stretch>
        </p:blipFill>
        <p:spPr>
          <a:xfrm>
            <a:off x="387585" y="734944"/>
            <a:ext cx="11463867" cy="5576260"/>
          </a:xfrm>
          <a:prstGeom prst="rect">
            <a:avLst/>
          </a:prstGeom>
        </p:spPr>
      </p:pic>
    </p:spTree>
    <p:extLst>
      <p:ext uri="{BB962C8B-B14F-4D97-AF65-F5344CB8AC3E}">
        <p14:creationId xmlns:p14="http://schemas.microsoft.com/office/powerpoint/2010/main" val="1609718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itle 1">
            <a:extLst>
              <a:ext uri="{FF2B5EF4-FFF2-40B4-BE49-F238E27FC236}">
                <a16:creationId xmlns:a16="http://schemas.microsoft.com/office/drawing/2014/main" id="{2D77AB5A-DA63-FF09-813B-1AB9342E76CE}"/>
              </a:ext>
            </a:extLst>
          </p:cNvPr>
          <p:cNvSpPr>
            <a:spLocks noGrp="1"/>
          </p:cNvSpPr>
          <p:nvPr>
            <p:ph type="title"/>
          </p:nvPr>
        </p:nvSpPr>
        <p:spPr>
          <a:xfrm>
            <a:off x="394093" y="336212"/>
            <a:ext cx="13023425" cy="707886"/>
          </a:xfrm>
        </p:spPr>
        <p:txBody>
          <a:bodyPr/>
          <a:lstStyle/>
          <a:p>
            <a:r>
              <a:rPr lang="en-US" sz="4000" b="1">
                <a:solidFill>
                  <a:srgbClr val="404040"/>
                </a:solidFill>
                <a:latin typeface="Arial"/>
                <a:cs typeface="Arial"/>
              </a:rPr>
              <a:t>Wealth Wizards</a:t>
            </a:r>
            <a:endParaRPr lang="en-US" sz="4000">
              <a:cs typeface="Arial"/>
            </a:endParaRPr>
          </a:p>
        </p:txBody>
      </p:sp>
      <p:pic>
        <p:nvPicPr>
          <p:cNvPr id="1026" name="Picture 2" descr="Problem Solving Png - Solve Problem Icon Png Transparent PNG - 500x500 ...">
            <a:extLst>
              <a:ext uri="{FF2B5EF4-FFF2-40B4-BE49-F238E27FC236}">
                <a16:creationId xmlns:a16="http://schemas.microsoft.com/office/drawing/2014/main" id="{3219FD0D-48C3-CA45-1C5E-43E766B472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4093" y="1884317"/>
            <a:ext cx="5447907" cy="3527519"/>
          </a:xfrm>
          <a:prstGeom prst="rect">
            <a:avLst/>
          </a:prstGeom>
          <a:noFill/>
        </p:spPr>
      </p:pic>
      <p:sp>
        <p:nvSpPr>
          <p:cNvPr id="1031" name="Content Placeholder 3">
            <a:extLst>
              <a:ext uri="{FF2B5EF4-FFF2-40B4-BE49-F238E27FC236}">
                <a16:creationId xmlns:a16="http://schemas.microsoft.com/office/drawing/2014/main" id="{0A6D19AA-E7B2-E300-F6F1-8114CFBE6114}"/>
              </a:ext>
            </a:extLst>
          </p:cNvPr>
          <p:cNvSpPr>
            <a:spLocks noGrp="1"/>
          </p:cNvSpPr>
          <p:nvPr>
            <p:ph idx="10"/>
          </p:nvPr>
        </p:nvSpPr>
        <p:spPr>
          <a:xfrm>
            <a:off x="6187516" y="1141414"/>
            <a:ext cx="5447907" cy="5013325"/>
          </a:xfrm>
        </p:spPr>
        <p:txBody>
          <a:bodyPr vert="horz" lIns="91440" tIns="45720" rIns="91440" bIns="45720" rtlCol="0" anchor="t">
            <a:noAutofit/>
          </a:bodyPr>
          <a:lstStyle/>
          <a:p>
            <a:pPr marL="0" indent="0">
              <a:buNone/>
            </a:pPr>
            <a:endParaRPr lang="en-US" sz="2400">
              <a:latin typeface="Arial"/>
              <a:cs typeface="Arial"/>
            </a:endParaRPr>
          </a:p>
          <a:p>
            <a:pPr marL="0" indent="0">
              <a:buNone/>
            </a:pPr>
            <a:endParaRPr lang="en-US" sz="2400" b="1"/>
          </a:p>
          <a:p>
            <a:pPr marL="0" indent="0">
              <a:buNone/>
            </a:pPr>
            <a:r>
              <a:rPr lang="en-US" sz="2400" i="1">
                <a:latin typeface="Arial"/>
                <a:cs typeface="Arial"/>
              </a:rPr>
              <a:t>"We conjure up the best solutions for your money"</a:t>
            </a:r>
          </a:p>
          <a:p>
            <a:pPr marL="236220" indent="-236220"/>
            <a:endParaRPr lang="en-US" sz="2400" b="1"/>
          </a:p>
          <a:p>
            <a:pPr marL="0" indent="0">
              <a:buNone/>
            </a:pPr>
            <a:r>
              <a:rPr lang="en-US" sz="2400" b="1">
                <a:latin typeface="Arial"/>
                <a:cs typeface="Arial"/>
              </a:rPr>
              <a:t>Business goal</a:t>
            </a:r>
            <a:r>
              <a:rPr lang="en-US" sz="2400">
                <a:latin typeface="Arial"/>
                <a:cs typeface="Arial"/>
              </a:rPr>
              <a:t>:</a:t>
            </a:r>
            <a:endParaRPr lang="en-US" sz="2400" b="1">
              <a:latin typeface="Arial"/>
              <a:cs typeface="Arial"/>
            </a:endParaRPr>
          </a:p>
          <a:p>
            <a:pPr marL="0" indent="0">
              <a:buNone/>
            </a:pPr>
            <a:r>
              <a:rPr lang="en-US" sz="2400">
                <a:latin typeface="Arial"/>
                <a:cs typeface="Arial"/>
              </a:rPr>
              <a:t>To provide a range of portfolio management solutions that are customized, diversified, and effective for different segments of customers</a:t>
            </a:r>
            <a:endParaRPr lang="en-US" sz="2400" b="1">
              <a:latin typeface="Arial"/>
              <a:cs typeface="Arial"/>
            </a:endParaRPr>
          </a:p>
          <a:p>
            <a:pPr marL="236220" indent="-236220"/>
            <a:endParaRPr lang="en-US" sz="2400" b="1"/>
          </a:p>
        </p:txBody>
      </p:sp>
      <p:sp>
        <p:nvSpPr>
          <p:cNvPr id="19" name="Slide Number Placeholder 4">
            <a:extLst>
              <a:ext uri="{FF2B5EF4-FFF2-40B4-BE49-F238E27FC236}">
                <a16:creationId xmlns:a16="http://schemas.microsoft.com/office/drawing/2014/main" id="{A465A4B5-3320-6C39-6D1C-829FB4337D07}"/>
              </a:ext>
            </a:extLst>
          </p:cNvPr>
          <p:cNvSpPr>
            <a:spLocks noGrp="1"/>
          </p:cNvSpPr>
          <p:nvPr>
            <p:ph type="sldNum" sz="quarter" idx="14"/>
          </p:nvPr>
        </p:nvSpPr>
        <p:spPr>
          <a:xfrm>
            <a:off x="175507" y="6444633"/>
            <a:ext cx="437173" cy="215444"/>
          </a:xfrm>
        </p:spPr>
        <p:txBody>
          <a:bodyPr anchor="ctr">
            <a:normAutofit/>
          </a:bodyPr>
          <a:lstStyle/>
          <a:p>
            <a:pPr>
              <a:spcAft>
                <a:spcPts val="600"/>
              </a:spcAft>
              <a:defRPr/>
            </a:pPr>
            <a:fld id="{E6474CC2-1230-4213-AD1A-4B2FEEABA7A1}" type="slidenum">
              <a:rPr lang="en-US" smtClean="0"/>
              <a:pPr>
                <a:spcAft>
                  <a:spcPts val="600"/>
                </a:spcAft>
                <a:defRPr/>
              </a:pPr>
              <a:t>30</a:t>
            </a:fld>
            <a:endParaRPr lang="en-US"/>
          </a:p>
        </p:txBody>
      </p:sp>
    </p:spTree>
    <p:extLst>
      <p:ext uri="{BB962C8B-B14F-4D97-AF65-F5344CB8AC3E}">
        <p14:creationId xmlns:p14="http://schemas.microsoft.com/office/powerpoint/2010/main" val="614832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D7D40-8FE3-B443-9466-0E2BCDF9CEB2}"/>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Work Updates</a:t>
            </a:r>
          </a:p>
        </p:txBody>
      </p:sp>
      <p:graphicFrame>
        <p:nvGraphicFramePr>
          <p:cNvPr id="4" name="Table 3">
            <a:extLst>
              <a:ext uri="{FF2B5EF4-FFF2-40B4-BE49-F238E27FC236}">
                <a16:creationId xmlns:a16="http://schemas.microsoft.com/office/drawing/2014/main" id="{E25399BC-9751-44F0-281C-C5CCAE27F6CB}"/>
              </a:ext>
            </a:extLst>
          </p:cNvPr>
          <p:cNvGraphicFramePr>
            <a:graphicFrameLocks noGrp="1"/>
          </p:cNvGraphicFramePr>
          <p:nvPr>
            <p:extLst>
              <p:ext uri="{D42A27DB-BD31-4B8C-83A1-F6EECF244321}">
                <p14:modId xmlns:p14="http://schemas.microsoft.com/office/powerpoint/2010/main" val="124647080"/>
              </p:ext>
            </p:extLst>
          </p:nvPr>
        </p:nvGraphicFramePr>
        <p:xfrm>
          <a:off x="4777316" y="1131795"/>
          <a:ext cx="6780702" cy="4592087"/>
        </p:xfrm>
        <a:graphic>
          <a:graphicData uri="http://schemas.openxmlformats.org/drawingml/2006/table">
            <a:tbl>
              <a:tblPr firstRow="1" bandRow="1">
                <a:tableStyleId>{2A488322-F2BA-4B5B-9748-0D474271808F}</a:tableStyleId>
              </a:tblPr>
              <a:tblGrid>
                <a:gridCol w="1036834">
                  <a:extLst>
                    <a:ext uri="{9D8B030D-6E8A-4147-A177-3AD203B41FA5}">
                      <a16:colId xmlns:a16="http://schemas.microsoft.com/office/drawing/2014/main" val="3478370248"/>
                    </a:ext>
                  </a:extLst>
                </a:gridCol>
                <a:gridCol w="2741721">
                  <a:extLst>
                    <a:ext uri="{9D8B030D-6E8A-4147-A177-3AD203B41FA5}">
                      <a16:colId xmlns:a16="http://schemas.microsoft.com/office/drawing/2014/main" val="838251092"/>
                    </a:ext>
                  </a:extLst>
                </a:gridCol>
                <a:gridCol w="1345470">
                  <a:extLst>
                    <a:ext uri="{9D8B030D-6E8A-4147-A177-3AD203B41FA5}">
                      <a16:colId xmlns:a16="http://schemas.microsoft.com/office/drawing/2014/main" val="400712246"/>
                    </a:ext>
                  </a:extLst>
                </a:gridCol>
                <a:gridCol w="1656677">
                  <a:extLst>
                    <a:ext uri="{9D8B030D-6E8A-4147-A177-3AD203B41FA5}">
                      <a16:colId xmlns:a16="http://schemas.microsoft.com/office/drawing/2014/main" val="875263815"/>
                    </a:ext>
                  </a:extLst>
                </a:gridCol>
              </a:tblGrid>
              <a:tr h="659348">
                <a:tc>
                  <a:txBody>
                    <a:bodyPr/>
                    <a:lstStyle/>
                    <a:p>
                      <a:r>
                        <a:rPr lang="en-US" sz="1800"/>
                        <a:t>Phase</a:t>
                      </a:r>
                    </a:p>
                  </a:txBody>
                  <a:tcPr marL="88626" marR="88626" marT="44313" marB="44313"/>
                </a:tc>
                <a:tc>
                  <a:txBody>
                    <a:bodyPr/>
                    <a:lstStyle/>
                    <a:p>
                      <a:r>
                        <a:rPr lang="en-US" sz="1800"/>
                        <a:t>Phase Detail</a:t>
                      </a:r>
                    </a:p>
                  </a:txBody>
                  <a:tcPr marL="88626" marR="88626" marT="44313" marB="44313"/>
                </a:tc>
                <a:tc>
                  <a:txBody>
                    <a:bodyPr/>
                    <a:lstStyle/>
                    <a:p>
                      <a:r>
                        <a:rPr lang="en-US" sz="1800"/>
                        <a:t>Tools Used</a:t>
                      </a:r>
                    </a:p>
                  </a:txBody>
                  <a:tcPr marL="88626" marR="88626" marT="44313" marB="44313"/>
                </a:tc>
                <a:tc>
                  <a:txBody>
                    <a:bodyPr/>
                    <a:lstStyle/>
                    <a:p>
                      <a:r>
                        <a:rPr lang="en-US" sz="1800"/>
                        <a:t>Completion Status</a:t>
                      </a:r>
                    </a:p>
                  </a:txBody>
                  <a:tcPr marL="88626" marR="88626" marT="44313" marB="44313"/>
                </a:tc>
                <a:extLst>
                  <a:ext uri="{0D108BD9-81ED-4DB2-BD59-A6C34878D82A}">
                    <a16:rowId xmlns:a16="http://schemas.microsoft.com/office/drawing/2014/main" val="3179833671"/>
                  </a:ext>
                </a:extLst>
              </a:tr>
              <a:tr h="390939">
                <a:tc>
                  <a:txBody>
                    <a:bodyPr/>
                    <a:lstStyle/>
                    <a:p>
                      <a:r>
                        <a:rPr lang="en-US" sz="1800"/>
                        <a:t>1</a:t>
                      </a:r>
                    </a:p>
                  </a:txBody>
                  <a:tcPr marL="88626" marR="88626" marT="44313" marB="44313"/>
                </a:tc>
                <a:tc>
                  <a:txBody>
                    <a:bodyPr/>
                    <a:lstStyle/>
                    <a:p>
                      <a:r>
                        <a:rPr lang="en-US" sz="1800"/>
                        <a:t>Raw Data Analysis</a:t>
                      </a:r>
                    </a:p>
                  </a:txBody>
                  <a:tcPr marL="88626" marR="88626" marT="44313" marB="44313"/>
                </a:tc>
                <a:tc>
                  <a:txBody>
                    <a:bodyPr/>
                    <a:lstStyle/>
                    <a:p>
                      <a:r>
                        <a:rPr lang="en-US" sz="1800"/>
                        <a:t>SQL</a:t>
                      </a:r>
                    </a:p>
                  </a:txBody>
                  <a:tcPr marL="88626" marR="88626" marT="44313" marB="44313"/>
                </a:tc>
                <a:tc>
                  <a:txBody>
                    <a:bodyPr/>
                    <a:lstStyle/>
                    <a:p>
                      <a:r>
                        <a:rPr lang="en-US" sz="1800"/>
                        <a:t>Completed</a:t>
                      </a:r>
                    </a:p>
                  </a:txBody>
                  <a:tcPr marL="88626" marR="88626" marT="44313" marB="44313"/>
                </a:tc>
                <a:extLst>
                  <a:ext uri="{0D108BD9-81ED-4DB2-BD59-A6C34878D82A}">
                    <a16:rowId xmlns:a16="http://schemas.microsoft.com/office/drawing/2014/main" val="2396252838"/>
                  </a:ext>
                </a:extLst>
              </a:tr>
              <a:tr h="390939">
                <a:tc>
                  <a:txBody>
                    <a:bodyPr/>
                    <a:lstStyle/>
                    <a:p>
                      <a:r>
                        <a:rPr lang="en-US" sz="1800"/>
                        <a:t>2</a:t>
                      </a:r>
                    </a:p>
                  </a:txBody>
                  <a:tcPr marL="88626" marR="88626" marT="44313" marB="44313"/>
                </a:tc>
                <a:tc>
                  <a:txBody>
                    <a:bodyPr/>
                    <a:lstStyle/>
                    <a:p>
                      <a:pPr lvl="0">
                        <a:buNone/>
                      </a:pPr>
                      <a:r>
                        <a:rPr lang="en-US" sz="1800" b="0" i="0" u="none" strike="noStrike" noProof="0">
                          <a:latin typeface="Calibri"/>
                        </a:rPr>
                        <a:t>Data Analytics </a:t>
                      </a:r>
                      <a:endParaRPr lang="en-US" sz="1800"/>
                    </a:p>
                  </a:txBody>
                  <a:tcPr marL="88626" marR="88626" marT="44313" marB="44313"/>
                </a:tc>
                <a:tc>
                  <a:txBody>
                    <a:bodyPr/>
                    <a:lstStyle/>
                    <a:p>
                      <a:r>
                        <a:rPr lang="en-US" sz="1800"/>
                        <a:t>Excel</a:t>
                      </a:r>
                    </a:p>
                  </a:txBody>
                  <a:tcPr marL="88626" marR="88626" marT="44313" marB="44313"/>
                </a:tc>
                <a:tc>
                  <a:txBody>
                    <a:bodyPr/>
                    <a:lstStyle/>
                    <a:p>
                      <a:pPr lvl="0">
                        <a:buNone/>
                      </a:pPr>
                      <a:r>
                        <a:rPr lang="en-US" sz="1800" b="0" i="0" u="none" strike="noStrike" noProof="0">
                          <a:solidFill>
                            <a:srgbClr val="000000"/>
                          </a:solidFill>
                          <a:latin typeface="Calibri"/>
                        </a:rPr>
                        <a:t>Completed</a:t>
                      </a:r>
                      <a:endParaRPr lang="en-US" sz="1800"/>
                    </a:p>
                  </a:txBody>
                  <a:tcPr marL="88626" marR="88626" marT="44313" marB="44313"/>
                </a:tc>
                <a:extLst>
                  <a:ext uri="{0D108BD9-81ED-4DB2-BD59-A6C34878D82A}">
                    <a16:rowId xmlns:a16="http://schemas.microsoft.com/office/drawing/2014/main" val="3955951815"/>
                  </a:ext>
                </a:extLst>
              </a:tr>
              <a:tr h="659348">
                <a:tc>
                  <a:txBody>
                    <a:bodyPr/>
                    <a:lstStyle/>
                    <a:p>
                      <a:r>
                        <a:rPr lang="en-US" sz="1800"/>
                        <a:t>3</a:t>
                      </a:r>
                    </a:p>
                  </a:txBody>
                  <a:tcPr marL="88626" marR="88626" marT="44313" marB="44313"/>
                </a:tc>
                <a:tc>
                  <a:txBody>
                    <a:bodyPr/>
                    <a:lstStyle/>
                    <a:p>
                      <a:pPr lvl="0">
                        <a:buNone/>
                      </a:pPr>
                      <a:r>
                        <a:rPr lang="en-US" sz="1800" b="0" i="0" u="none" strike="noStrike" noProof="0">
                          <a:latin typeface="Calibri"/>
                        </a:rPr>
                        <a:t>Data Exploration with Python</a:t>
                      </a:r>
                      <a:endParaRPr lang="en-US" sz="1800"/>
                    </a:p>
                  </a:txBody>
                  <a:tcPr marL="88626" marR="88626" marT="44313" marB="44313"/>
                </a:tc>
                <a:tc>
                  <a:txBody>
                    <a:bodyPr/>
                    <a:lstStyle/>
                    <a:p>
                      <a:r>
                        <a:rPr lang="en-US" sz="1800"/>
                        <a:t>Python</a:t>
                      </a:r>
                    </a:p>
                  </a:txBody>
                  <a:tcPr marL="88626" marR="88626" marT="44313" marB="44313"/>
                </a:tc>
                <a:tc>
                  <a:txBody>
                    <a:bodyPr/>
                    <a:lstStyle/>
                    <a:p>
                      <a:pPr lvl="0">
                        <a:buNone/>
                      </a:pPr>
                      <a:r>
                        <a:rPr lang="en-US" sz="1800" b="0" i="0" u="none" strike="noStrike" noProof="0">
                          <a:solidFill>
                            <a:srgbClr val="000000"/>
                          </a:solidFill>
                          <a:latin typeface="Calibri"/>
                        </a:rPr>
                        <a:t>Completed</a:t>
                      </a:r>
                      <a:endParaRPr lang="en-US" sz="1800"/>
                    </a:p>
                  </a:txBody>
                  <a:tcPr marL="88626" marR="88626" marT="44313" marB="44313"/>
                </a:tc>
                <a:extLst>
                  <a:ext uri="{0D108BD9-81ED-4DB2-BD59-A6C34878D82A}">
                    <a16:rowId xmlns:a16="http://schemas.microsoft.com/office/drawing/2014/main" val="1102301063"/>
                  </a:ext>
                </a:extLst>
              </a:tr>
              <a:tr h="390939">
                <a:tc>
                  <a:txBody>
                    <a:bodyPr/>
                    <a:lstStyle/>
                    <a:p>
                      <a:r>
                        <a:rPr lang="en-US" sz="1800"/>
                        <a:t>4</a:t>
                      </a:r>
                    </a:p>
                  </a:txBody>
                  <a:tcPr marL="88626" marR="88626" marT="44313" marB="44313"/>
                </a:tc>
                <a:tc>
                  <a:txBody>
                    <a:bodyPr/>
                    <a:lstStyle/>
                    <a:p>
                      <a:pPr lvl="0">
                        <a:buNone/>
                      </a:pPr>
                      <a:r>
                        <a:rPr lang="en-US" sz="1800" b="0" i="0" u="none" strike="noStrike" noProof="0">
                          <a:latin typeface="Calibri"/>
                        </a:rPr>
                        <a:t>Statistical Programming</a:t>
                      </a:r>
                      <a:endParaRPr lang="en-US" sz="1800"/>
                    </a:p>
                  </a:txBody>
                  <a:tcPr marL="88626" marR="88626" marT="44313" marB="44313"/>
                </a:tc>
                <a:tc>
                  <a:txBody>
                    <a:bodyPr/>
                    <a:lstStyle/>
                    <a:p>
                      <a:r>
                        <a:rPr lang="en-US" sz="1800"/>
                        <a:t>Python</a:t>
                      </a:r>
                    </a:p>
                  </a:txBody>
                  <a:tcPr marL="88626" marR="88626" marT="44313" marB="44313"/>
                </a:tc>
                <a:tc>
                  <a:txBody>
                    <a:bodyPr/>
                    <a:lstStyle/>
                    <a:p>
                      <a:pPr lvl="0">
                        <a:buNone/>
                      </a:pPr>
                      <a:r>
                        <a:rPr lang="en-US" sz="1800" b="0" i="0" u="none" strike="noStrike" noProof="0">
                          <a:solidFill>
                            <a:srgbClr val="000000"/>
                          </a:solidFill>
                          <a:latin typeface="Calibri"/>
                        </a:rPr>
                        <a:t>Completed</a:t>
                      </a:r>
                      <a:endParaRPr lang="en-US" sz="1800"/>
                    </a:p>
                  </a:txBody>
                  <a:tcPr marL="88626" marR="88626" marT="44313" marB="44313"/>
                </a:tc>
                <a:extLst>
                  <a:ext uri="{0D108BD9-81ED-4DB2-BD59-A6C34878D82A}">
                    <a16:rowId xmlns:a16="http://schemas.microsoft.com/office/drawing/2014/main" val="1369095029"/>
                  </a:ext>
                </a:extLst>
              </a:tr>
              <a:tr h="390939">
                <a:tc>
                  <a:txBody>
                    <a:bodyPr/>
                    <a:lstStyle/>
                    <a:p>
                      <a:r>
                        <a:rPr lang="en-US" sz="1800"/>
                        <a:t>5</a:t>
                      </a:r>
                    </a:p>
                  </a:txBody>
                  <a:tcPr marL="88626" marR="88626" marT="44313" marB="44313"/>
                </a:tc>
                <a:tc>
                  <a:txBody>
                    <a:bodyPr/>
                    <a:lstStyle/>
                    <a:p>
                      <a:r>
                        <a:rPr lang="en-US" sz="1800"/>
                        <a:t>Data Visualization</a:t>
                      </a:r>
                    </a:p>
                  </a:txBody>
                  <a:tcPr marL="88626" marR="88626" marT="44313" marB="44313"/>
                </a:tc>
                <a:tc>
                  <a:txBody>
                    <a:bodyPr/>
                    <a:lstStyle/>
                    <a:p>
                      <a:r>
                        <a:rPr lang="en-US" sz="1800" err="1"/>
                        <a:t>PowerBI</a:t>
                      </a:r>
                    </a:p>
                  </a:txBody>
                  <a:tcPr marL="88626" marR="88626" marT="44313" marB="44313"/>
                </a:tc>
                <a:tc>
                  <a:txBody>
                    <a:bodyPr/>
                    <a:lstStyle/>
                    <a:p>
                      <a:pPr lvl="0">
                        <a:buNone/>
                      </a:pPr>
                      <a:r>
                        <a:rPr lang="en-US" sz="1800" b="0" i="0" u="none" strike="noStrike" noProof="0">
                          <a:solidFill>
                            <a:srgbClr val="000000"/>
                          </a:solidFill>
                          <a:latin typeface="Calibri"/>
                        </a:rPr>
                        <a:t>Completed</a:t>
                      </a:r>
                      <a:endParaRPr lang="en-US" sz="1800"/>
                    </a:p>
                  </a:txBody>
                  <a:tcPr marL="88626" marR="88626" marT="44313" marB="44313"/>
                </a:tc>
                <a:extLst>
                  <a:ext uri="{0D108BD9-81ED-4DB2-BD59-A6C34878D82A}">
                    <a16:rowId xmlns:a16="http://schemas.microsoft.com/office/drawing/2014/main" val="2382236775"/>
                  </a:ext>
                </a:extLst>
              </a:tr>
              <a:tr h="659348">
                <a:tc>
                  <a:txBody>
                    <a:bodyPr/>
                    <a:lstStyle/>
                    <a:p>
                      <a:r>
                        <a:rPr lang="en-US" sz="1800"/>
                        <a:t>6</a:t>
                      </a:r>
                    </a:p>
                  </a:txBody>
                  <a:tcPr marL="88626" marR="88626" marT="44313" marB="44313"/>
                </a:tc>
                <a:tc>
                  <a:txBody>
                    <a:bodyPr/>
                    <a:lstStyle/>
                    <a:p>
                      <a:pPr lvl="0">
                        <a:buNone/>
                      </a:pPr>
                      <a:r>
                        <a:rPr lang="en-US" sz="1800" b="0" i="0" u="none" strike="noStrike" noProof="0">
                          <a:latin typeface="Calibri"/>
                        </a:rPr>
                        <a:t>Analysis of Yahoo Finance Data</a:t>
                      </a:r>
                    </a:p>
                  </a:txBody>
                  <a:tcPr marL="88626" marR="88626" marT="44313" marB="44313"/>
                </a:tc>
                <a:tc>
                  <a:txBody>
                    <a:bodyPr/>
                    <a:lstStyle/>
                    <a:p>
                      <a:r>
                        <a:rPr lang="en-US" sz="1800"/>
                        <a:t>Python, </a:t>
                      </a:r>
                      <a:r>
                        <a:rPr lang="en-US" sz="1800" err="1"/>
                        <a:t>PowerBI</a:t>
                      </a:r>
                    </a:p>
                  </a:txBody>
                  <a:tcPr marL="88626" marR="88626" marT="44313" marB="44313"/>
                </a:tc>
                <a:tc>
                  <a:txBody>
                    <a:bodyPr/>
                    <a:lstStyle/>
                    <a:p>
                      <a:r>
                        <a:rPr lang="en-US" sz="1800"/>
                        <a:t>Completed</a:t>
                      </a:r>
                    </a:p>
                  </a:txBody>
                  <a:tcPr marL="88626" marR="88626" marT="44313" marB="44313"/>
                </a:tc>
                <a:extLst>
                  <a:ext uri="{0D108BD9-81ED-4DB2-BD59-A6C34878D82A}">
                    <a16:rowId xmlns:a16="http://schemas.microsoft.com/office/drawing/2014/main" val="4146093502"/>
                  </a:ext>
                </a:extLst>
              </a:tr>
              <a:tr h="390939">
                <a:tc>
                  <a:txBody>
                    <a:bodyPr/>
                    <a:lstStyle/>
                    <a:p>
                      <a:r>
                        <a:rPr lang="en-US" sz="1800"/>
                        <a:t>7</a:t>
                      </a:r>
                    </a:p>
                  </a:txBody>
                  <a:tcPr marL="88626" marR="88626" marT="44313" marB="44313"/>
                </a:tc>
                <a:tc>
                  <a:txBody>
                    <a:bodyPr/>
                    <a:lstStyle/>
                    <a:p>
                      <a:r>
                        <a:rPr lang="en-US" sz="1800"/>
                        <a:t>Data Integration</a:t>
                      </a:r>
                    </a:p>
                  </a:txBody>
                  <a:tcPr marL="88626" marR="88626" marT="44313" marB="44313"/>
                </a:tc>
                <a:tc>
                  <a:txBody>
                    <a:bodyPr/>
                    <a:lstStyle/>
                    <a:p>
                      <a:r>
                        <a:rPr lang="en-US" sz="1800"/>
                        <a:t>Talend</a:t>
                      </a:r>
                    </a:p>
                  </a:txBody>
                  <a:tcPr marL="88626" marR="88626" marT="44313" marB="44313"/>
                </a:tc>
                <a:tc>
                  <a:txBody>
                    <a:bodyPr/>
                    <a:lstStyle/>
                    <a:p>
                      <a:pPr lvl="0">
                        <a:buNone/>
                      </a:pPr>
                      <a:r>
                        <a:rPr lang="en-US" sz="1800" b="0" i="0" u="none" strike="noStrike" noProof="0">
                          <a:solidFill>
                            <a:srgbClr val="000000"/>
                          </a:solidFill>
                          <a:latin typeface="Calibri"/>
                        </a:rPr>
                        <a:t>In Progress</a:t>
                      </a:r>
                    </a:p>
                  </a:txBody>
                  <a:tcPr marL="88626" marR="88626" marT="44313" marB="44313"/>
                </a:tc>
                <a:extLst>
                  <a:ext uri="{0D108BD9-81ED-4DB2-BD59-A6C34878D82A}">
                    <a16:rowId xmlns:a16="http://schemas.microsoft.com/office/drawing/2014/main" val="845967367"/>
                  </a:ext>
                </a:extLst>
              </a:tr>
              <a:tr h="659348">
                <a:tc>
                  <a:txBody>
                    <a:bodyPr/>
                    <a:lstStyle/>
                    <a:p>
                      <a:pPr lvl="0">
                        <a:buNone/>
                      </a:pPr>
                      <a:r>
                        <a:rPr lang="en-US" sz="1800"/>
                        <a:t>8</a:t>
                      </a:r>
                    </a:p>
                  </a:txBody>
                  <a:tcPr marL="88626" marR="88626" marT="44313" marB="44313"/>
                </a:tc>
                <a:tc>
                  <a:txBody>
                    <a:bodyPr/>
                    <a:lstStyle/>
                    <a:p>
                      <a:pPr lvl="0">
                        <a:buNone/>
                      </a:pPr>
                      <a:r>
                        <a:rPr lang="en-US" sz="1800" b="0" i="0" u="none" strike="noStrike" noProof="0">
                          <a:latin typeface="Calibri"/>
                        </a:rPr>
                        <a:t>Data Deployment in the Cloud </a:t>
                      </a:r>
                      <a:endParaRPr lang="en-US" sz="1800"/>
                    </a:p>
                  </a:txBody>
                  <a:tcPr marL="88626" marR="88626" marT="44313" marB="44313"/>
                </a:tc>
                <a:tc>
                  <a:txBody>
                    <a:bodyPr/>
                    <a:lstStyle/>
                    <a:p>
                      <a:pPr lvl="0">
                        <a:buNone/>
                      </a:pPr>
                      <a:r>
                        <a:rPr lang="en-US" sz="1800"/>
                        <a:t>MongoDB Atlas</a:t>
                      </a:r>
                    </a:p>
                  </a:txBody>
                  <a:tcPr marL="88626" marR="88626" marT="44313" marB="44313"/>
                </a:tc>
                <a:tc>
                  <a:txBody>
                    <a:bodyPr/>
                    <a:lstStyle/>
                    <a:p>
                      <a:pPr lvl="0">
                        <a:buNone/>
                      </a:pPr>
                      <a:r>
                        <a:rPr lang="en-US" sz="1900" b="0" i="0" u="none" strike="noStrike" noProof="0">
                          <a:solidFill>
                            <a:srgbClr val="000000"/>
                          </a:solidFill>
                          <a:latin typeface="Calibri"/>
                        </a:rPr>
                        <a:t>Not yet started</a:t>
                      </a:r>
                      <a:endParaRPr lang="en-US" sz="1900"/>
                    </a:p>
                  </a:txBody>
                  <a:tcPr marL="88626" marR="88626" marT="44313" marB="44313"/>
                </a:tc>
                <a:extLst>
                  <a:ext uri="{0D108BD9-81ED-4DB2-BD59-A6C34878D82A}">
                    <a16:rowId xmlns:a16="http://schemas.microsoft.com/office/drawing/2014/main" val="2957064210"/>
                  </a:ext>
                </a:extLst>
              </a:tr>
            </a:tbl>
          </a:graphicData>
        </a:graphic>
      </p:graphicFrame>
    </p:spTree>
    <p:extLst>
      <p:ext uri="{BB962C8B-B14F-4D97-AF65-F5344CB8AC3E}">
        <p14:creationId xmlns:p14="http://schemas.microsoft.com/office/powerpoint/2010/main" val="803579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9" name="Freeform: Shape 28">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34" name="Freeform: Shape 33">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F2A70FC-A3BA-B346-AEFB-3964B1A48E71}"/>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mj-lt"/>
                <a:ea typeface="+mj-ea"/>
                <a:cs typeface="+mj-cs"/>
              </a:rPr>
              <a:t>Customer Segmentation</a:t>
            </a:r>
          </a:p>
        </p:txBody>
      </p:sp>
    </p:spTree>
    <p:extLst>
      <p:ext uri="{BB962C8B-B14F-4D97-AF65-F5344CB8AC3E}">
        <p14:creationId xmlns:p14="http://schemas.microsoft.com/office/powerpoint/2010/main" val="3634408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2838657" y="136047"/>
            <a:ext cx="6925019" cy="904461"/>
          </a:xfrm>
        </p:spPr>
        <p:txBody>
          <a:bodyPr>
            <a:noAutofit/>
          </a:bodyPr>
          <a:lstStyle/>
          <a:p>
            <a:r>
              <a:rPr lang="en-US" sz="2800" b="1">
                <a:solidFill>
                  <a:srgbClr val="111111"/>
                </a:solidFill>
                <a:ea typeface="+mj-lt"/>
                <a:cs typeface="+mj-lt"/>
              </a:rPr>
              <a:t>Wealth Wizard's Retirement Oriented Segment</a:t>
            </a:r>
            <a:endParaRPr lang="en-US" sz="2800" b="1">
              <a:ea typeface="Calibri Light"/>
              <a:cs typeface="Calibri Light"/>
            </a:endParaRPr>
          </a:p>
        </p:txBody>
      </p:sp>
      <p:graphicFrame>
        <p:nvGraphicFramePr>
          <p:cNvPr id="11" name="Content Placeholder 4">
            <a:extLst>
              <a:ext uri="{FF2B5EF4-FFF2-40B4-BE49-F238E27FC236}">
                <a16:creationId xmlns:a16="http://schemas.microsoft.com/office/drawing/2014/main" id="{6D1F48A0-0234-A773-55A2-4EFFC4C1F057}"/>
              </a:ext>
            </a:extLst>
          </p:cNvPr>
          <p:cNvGraphicFramePr>
            <a:graphicFrameLocks noGrp="1"/>
          </p:cNvGraphicFramePr>
          <p:nvPr>
            <p:ph idx="1"/>
          </p:nvPr>
        </p:nvGraphicFramePr>
        <p:xfrm>
          <a:off x="5503449" y="165003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221354" y="1715053"/>
            <a:ext cx="5224323" cy="4176022"/>
          </a:xfrm>
        </p:spPr>
        <p:txBody>
          <a:bodyPr vert="horz" lIns="91440" tIns="45720" rIns="91440" bIns="45720" rtlCol="0" anchor="t">
            <a:noAutofit/>
          </a:bodyPr>
          <a:lstStyle/>
          <a:p>
            <a:r>
              <a:rPr lang="en-US" sz="2000" b="1" i="1">
                <a:ea typeface="+mn-lt"/>
                <a:cs typeface="+mn-lt"/>
              </a:rPr>
              <a:t>"Secure your future and your retirement ambitions with us"</a:t>
            </a:r>
            <a:endParaRPr lang="en-US" sz="2000" b="1" i="1">
              <a:ea typeface="Calibri"/>
              <a:cs typeface="Calibri"/>
            </a:endParaRPr>
          </a:p>
          <a:p>
            <a:r>
              <a:rPr lang="en-US" sz="2000">
                <a:ea typeface="+mn-lt"/>
                <a:cs typeface="+mn-lt"/>
              </a:rPr>
              <a:t>Mission Statement:</a:t>
            </a:r>
          </a:p>
          <a:p>
            <a:r>
              <a:rPr lang="en-US" sz="2000">
                <a:ea typeface="+mn-lt"/>
                <a:cs typeface="+mn-lt"/>
              </a:rPr>
              <a:t>To provide retirement solutions that are tailored to the needs and risk profiles of customers who have multiple dependents</a:t>
            </a:r>
            <a:endParaRPr lang="en-US" sz="2000">
              <a:ea typeface="Calibri"/>
              <a:cs typeface="Calibri"/>
            </a:endParaRPr>
          </a:p>
          <a:p>
            <a:endParaRPr lang="en-US" sz="2000">
              <a:ea typeface="Calibri"/>
              <a:cs typeface="Calibri"/>
            </a:endParaRPr>
          </a:p>
          <a:p>
            <a:r>
              <a:rPr lang="en-US" sz="2000">
                <a:ea typeface="Calibri"/>
                <a:cs typeface="Calibri"/>
              </a:rPr>
              <a:t>Target Segment :</a:t>
            </a:r>
          </a:p>
          <a:p>
            <a:pPr marL="342900" indent="-342900">
              <a:buAutoNum type="arabicPeriod"/>
            </a:pPr>
            <a:r>
              <a:rPr lang="en-US" sz="2000">
                <a:ea typeface="Calibri"/>
                <a:cs typeface="Calibri"/>
              </a:rPr>
              <a:t>Asset Objective: Retirement</a:t>
            </a:r>
          </a:p>
          <a:p>
            <a:pPr marL="342900" indent="-342900">
              <a:buAutoNum type="arabicPeriod"/>
            </a:pPr>
            <a:r>
              <a:rPr lang="en-US" sz="2000">
                <a:ea typeface="Calibri"/>
                <a:cs typeface="Calibri"/>
              </a:rPr>
              <a:t>Number of Dependents: 3+</a:t>
            </a:r>
          </a:p>
          <a:p>
            <a:pPr marL="342900" indent="-342900">
              <a:buAutoNum type="arabicPeriod"/>
            </a:pPr>
            <a:r>
              <a:rPr lang="en-US" sz="2000">
                <a:ea typeface="Calibri"/>
                <a:cs typeface="Calibri"/>
              </a:rPr>
              <a:t>Medium Risk Takers </a:t>
            </a:r>
          </a:p>
          <a:p>
            <a:pPr marL="342900" indent="-342900">
              <a:buAutoNum type="arabicPeriod"/>
            </a:pPr>
            <a:endParaRPr lang="en-US" sz="2000">
              <a:ea typeface="Calibri"/>
              <a:cs typeface="Calibri"/>
            </a:endParaRPr>
          </a:p>
          <a:p>
            <a:endParaRPr lang="en-US" sz="2000">
              <a:ea typeface="Calibri"/>
              <a:cs typeface="Calibri"/>
            </a:endParaRPr>
          </a:p>
          <a:p>
            <a:endParaRPr lang="en-US" sz="2000">
              <a:ea typeface="Calibri"/>
              <a:cs typeface="Calibri"/>
            </a:endParaRPr>
          </a:p>
        </p:txBody>
      </p:sp>
      <p:pic>
        <p:nvPicPr>
          <p:cNvPr id="21" name="Picture 20" descr="A green street sign with white text&#10;&#10;Description automatically generated">
            <a:extLst>
              <a:ext uri="{FF2B5EF4-FFF2-40B4-BE49-F238E27FC236}">
                <a16:creationId xmlns:a16="http://schemas.microsoft.com/office/drawing/2014/main" id="{D518FE02-9024-A7FE-608E-9530B1F99DD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9" y="-670"/>
            <a:ext cx="1804504" cy="1536384"/>
          </a:xfrm>
          <a:prstGeom prst="rect">
            <a:avLst/>
          </a:prstGeom>
        </p:spPr>
      </p:pic>
    </p:spTree>
    <p:extLst>
      <p:ext uri="{BB962C8B-B14F-4D97-AF65-F5344CB8AC3E}">
        <p14:creationId xmlns:p14="http://schemas.microsoft.com/office/powerpoint/2010/main" val="175446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3207367" y="160628"/>
            <a:ext cx="6925019" cy="904461"/>
          </a:xfrm>
        </p:spPr>
        <p:txBody>
          <a:bodyPr>
            <a:noAutofit/>
          </a:bodyPr>
          <a:lstStyle/>
          <a:p>
            <a:r>
              <a:rPr lang="en-US" sz="2800" b="1">
                <a:solidFill>
                  <a:srgbClr val="111111"/>
                </a:solidFill>
                <a:ea typeface="+mj-lt"/>
                <a:cs typeface="+mj-lt"/>
              </a:rPr>
              <a:t>Wealth Wizard's Golden Peace Segment</a:t>
            </a:r>
            <a:endParaRPr lang="en-US" sz="2800" b="1">
              <a:ea typeface="Calibri Light"/>
              <a:cs typeface="Calibri Light"/>
            </a:endParaRPr>
          </a:p>
        </p:txBody>
      </p:sp>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221354" y="1715053"/>
            <a:ext cx="5224323" cy="4176022"/>
          </a:xfrm>
        </p:spPr>
        <p:txBody>
          <a:bodyPr vert="horz" lIns="91440" tIns="45720" rIns="91440" bIns="45720" rtlCol="0" anchor="t">
            <a:noAutofit/>
          </a:bodyPr>
          <a:lstStyle/>
          <a:p>
            <a:r>
              <a:rPr lang="en-US" sz="2000" b="1" i="1">
                <a:ea typeface="Calibri"/>
                <a:cs typeface="Calibri"/>
              </a:rPr>
              <a:t>"We will let you e</a:t>
            </a:r>
            <a:r>
              <a:rPr lang="en-US" sz="2000" b="1">
                <a:ea typeface="Calibri"/>
                <a:cs typeface="Calibri"/>
              </a:rPr>
              <a:t>njoy your golden years with peace of mind as we value your happiness and well-being "</a:t>
            </a:r>
            <a:endParaRPr lang="en-US" sz="2000" b="1" i="1">
              <a:ea typeface="Calibri"/>
              <a:cs typeface="Calibri"/>
            </a:endParaRPr>
          </a:p>
          <a:p>
            <a:r>
              <a:rPr lang="en-US" sz="2000">
                <a:ea typeface="Calibri"/>
                <a:cs typeface="Calibri"/>
              </a:rPr>
              <a:t>Mission Statement:</a:t>
            </a:r>
          </a:p>
          <a:p>
            <a:r>
              <a:rPr lang="en-US" sz="2000">
                <a:ea typeface="Calibri"/>
                <a:cs typeface="Calibri"/>
              </a:rPr>
              <a:t>To provide living solutions that are safe, stable, and suitable for customers who are into the old age group and are married.</a:t>
            </a:r>
          </a:p>
          <a:p>
            <a:endParaRPr lang="en-US" sz="2000">
              <a:ea typeface="Calibri"/>
              <a:cs typeface="Calibri"/>
            </a:endParaRPr>
          </a:p>
          <a:p>
            <a:r>
              <a:rPr lang="en-US" sz="2000">
                <a:ea typeface="Calibri"/>
                <a:cs typeface="Calibri"/>
              </a:rPr>
              <a:t>Target Segment :</a:t>
            </a:r>
          </a:p>
          <a:p>
            <a:pPr marL="342900" indent="-342900">
              <a:buAutoNum type="arabicPeriod"/>
            </a:pPr>
            <a:r>
              <a:rPr lang="en-US" sz="2000">
                <a:ea typeface="Calibri"/>
                <a:cs typeface="Calibri"/>
              </a:rPr>
              <a:t>Marital Status: Married</a:t>
            </a:r>
          </a:p>
          <a:p>
            <a:pPr marL="342900" indent="-342900">
              <a:buAutoNum type="arabicPeriod"/>
            </a:pPr>
            <a:r>
              <a:rPr lang="en-US" sz="2000">
                <a:ea typeface="Calibri"/>
                <a:cs typeface="Calibri"/>
              </a:rPr>
              <a:t>Age Range: 60 – 70 years</a:t>
            </a:r>
          </a:p>
          <a:p>
            <a:pPr marL="342900" indent="-342900">
              <a:buAutoNum type="arabicPeriod"/>
            </a:pPr>
            <a:r>
              <a:rPr lang="en-US" sz="2000">
                <a:ea typeface="Calibri"/>
                <a:cs typeface="Calibri"/>
              </a:rPr>
              <a:t>Low Risk Takers </a:t>
            </a:r>
          </a:p>
          <a:p>
            <a:pPr marL="342900" indent="-342900">
              <a:buAutoNum type="arabicPeriod"/>
            </a:pPr>
            <a:endParaRPr lang="en-US" sz="2000">
              <a:ea typeface="Calibri"/>
              <a:cs typeface="Calibri"/>
            </a:endParaRPr>
          </a:p>
          <a:p>
            <a:endParaRPr lang="en-US" sz="2000">
              <a:ea typeface="Calibri"/>
              <a:cs typeface="Calibri"/>
            </a:endParaRPr>
          </a:p>
          <a:p>
            <a:endParaRPr lang="en-US" sz="2000">
              <a:ea typeface="Calibri"/>
              <a:cs typeface="Calibri"/>
            </a:endParaRPr>
          </a:p>
        </p:txBody>
      </p:sp>
      <p:graphicFrame>
        <p:nvGraphicFramePr>
          <p:cNvPr id="30" name="Content Placeholder 17">
            <a:extLst>
              <a:ext uri="{FF2B5EF4-FFF2-40B4-BE49-F238E27FC236}">
                <a16:creationId xmlns:a16="http://schemas.microsoft.com/office/drawing/2014/main" id="{A5E09088-4609-AD1B-87E3-41E2EEF290FD}"/>
              </a:ext>
            </a:extLst>
          </p:cNvPr>
          <p:cNvGraphicFramePr>
            <a:graphicFrameLocks noGrp="1"/>
          </p:cNvGraphicFramePr>
          <p:nvPr>
            <p:ph idx="1"/>
          </p:nvPr>
        </p:nvGraphicFramePr>
        <p:xfrm>
          <a:off x="5723251" y="1711129"/>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descr="HD wallpaper: greyscale photo of man and children holding hands, old ...">
            <a:extLst>
              <a:ext uri="{FF2B5EF4-FFF2-40B4-BE49-F238E27FC236}">
                <a16:creationId xmlns:a16="http://schemas.microsoft.com/office/drawing/2014/main" id="{4B39C7E2-646F-56A0-8247-8FB7BDCBC4A3}"/>
              </a:ext>
            </a:extLst>
          </p:cNvPr>
          <p:cNvPicPr>
            <a:picLocks noChangeAspect="1"/>
          </p:cNvPicPr>
          <p:nvPr/>
        </p:nvPicPr>
        <p:blipFill>
          <a:blip r:embed="rId7"/>
          <a:stretch>
            <a:fillRect/>
          </a:stretch>
        </p:blipFill>
        <p:spPr>
          <a:xfrm>
            <a:off x="4916" y="-3446"/>
            <a:ext cx="2288458" cy="1567764"/>
          </a:xfrm>
          <a:prstGeom prst="rect">
            <a:avLst/>
          </a:prstGeom>
        </p:spPr>
      </p:pic>
    </p:spTree>
    <p:extLst>
      <p:ext uri="{BB962C8B-B14F-4D97-AF65-F5344CB8AC3E}">
        <p14:creationId xmlns:p14="http://schemas.microsoft.com/office/powerpoint/2010/main" val="283060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3905173" y="18509"/>
            <a:ext cx="7521366" cy="904461"/>
          </a:xfrm>
        </p:spPr>
        <p:txBody>
          <a:bodyPr>
            <a:noAutofit/>
          </a:bodyPr>
          <a:lstStyle/>
          <a:p>
            <a:r>
              <a:rPr lang="en-US" sz="2800" b="1">
                <a:solidFill>
                  <a:srgbClr val="111111"/>
                </a:solidFill>
                <a:ea typeface="+mj-lt"/>
                <a:cs typeface="+mj-lt"/>
              </a:rPr>
              <a:t>Wealth Wizard's Early Bird Segment</a:t>
            </a:r>
            <a:endParaRPr lang="en-US" sz="2800" b="1">
              <a:ea typeface="Calibri Light"/>
              <a:cs typeface="Calibri Light"/>
            </a:endParaRPr>
          </a:p>
        </p:txBody>
      </p:sp>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76700" y="2128934"/>
            <a:ext cx="5224323" cy="4496282"/>
          </a:xfrm>
        </p:spPr>
        <p:txBody>
          <a:bodyPr vert="horz" lIns="91440" tIns="45720" rIns="91440" bIns="45720" rtlCol="0" anchor="t">
            <a:noAutofit/>
          </a:bodyPr>
          <a:lstStyle/>
          <a:p>
            <a:r>
              <a:rPr lang="en-US" sz="2000" b="1" i="1">
                <a:ea typeface="Calibri"/>
                <a:cs typeface="Calibri"/>
              </a:rPr>
              <a:t>" Pursue your dreams with passion and performance because you have the biggest asset TIME "</a:t>
            </a:r>
          </a:p>
          <a:p>
            <a:r>
              <a:rPr lang="en-US" sz="2000">
                <a:ea typeface="+mn-lt"/>
                <a:cs typeface="+mn-lt"/>
              </a:rPr>
              <a:t>Mission Statement :</a:t>
            </a:r>
          </a:p>
          <a:p>
            <a:r>
              <a:rPr lang="en-US" sz="2000">
                <a:ea typeface="+mn-lt"/>
                <a:cs typeface="+mn-lt"/>
              </a:rPr>
              <a:t>To provide financial solutions that are dynamic, innovative, and rewarding for young customers who are high risk takers.</a:t>
            </a:r>
            <a:endParaRPr lang="en-US" sz="2000">
              <a:ea typeface="Calibri"/>
              <a:cs typeface="Calibri"/>
            </a:endParaRPr>
          </a:p>
          <a:p>
            <a:r>
              <a:rPr lang="en-US" sz="2000">
                <a:ea typeface="Calibri"/>
                <a:cs typeface="Calibri"/>
              </a:rPr>
              <a:t>Target Segment :</a:t>
            </a:r>
          </a:p>
          <a:p>
            <a:pPr marL="342900" indent="-342900">
              <a:buAutoNum type="arabicPeriod"/>
            </a:pPr>
            <a:r>
              <a:rPr lang="en-US" sz="2000">
                <a:ea typeface="Calibri"/>
                <a:cs typeface="Calibri"/>
              </a:rPr>
              <a:t>Age range: 30 – 45 years</a:t>
            </a:r>
          </a:p>
          <a:p>
            <a:pPr marL="342900" indent="-342900">
              <a:buAutoNum type="arabicPeriod"/>
            </a:pPr>
            <a:r>
              <a:rPr lang="en-US" sz="2000">
                <a:ea typeface="Calibri"/>
                <a:cs typeface="Calibri"/>
              </a:rPr>
              <a:t>High Risk Takers</a:t>
            </a:r>
          </a:p>
          <a:p>
            <a:pPr marL="342900" indent="-342900">
              <a:buAutoNum type="arabicPeriod"/>
            </a:pPr>
            <a:endParaRPr lang="en-US" sz="2000">
              <a:ea typeface="Calibri"/>
              <a:cs typeface="Calibri"/>
            </a:endParaRPr>
          </a:p>
          <a:p>
            <a:pPr marL="342900" indent="-342900">
              <a:buAutoNum type="arabicPeriod"/>
            </a:pPr>
            <a:endParaRPr lang="en-US" sz="2000">
              <a:ea typeface="Calibri"/>
              <a:cs typeface="Calibri"/>
            </a:endParaRPr>
          </a:p>
          <a:p>
            <a:pPr marL="342900" indent="-342900">
              <a:buAutoNum type="arabicPeriod"/>
            </a:pPr>
            <a:endParaRPr lang="en-US" sz="2000">
              <a:ea typeface="Calibri"/>
              <a:cs typeface="Calibri"/>
            </a:endParaRPr>
          </a:p>
          <a:p>
            <a:endParaRPr lang="en-US" sz="2000">
              <a:ea typeface="Calibri"/>
              <a:cs typeface="Calibri"/>
            </a:endParaRPr>
          </a:p>
          <a:p>
            <a:endParaRPr lang="en-US" sz="2000">
              <a:ea typeface="Calibri"/>
              <a:cs typeface="Calibri"/>
            </a:endParaRPr>
          </a:p>
        </p:txBody>
      </p:sp>
      <p:sp>
        <p:nvSpPr>
          <p:cNvPr id="17" name="Content Placeholder 16">
            <a:extLst>
              <a:ext uri="{FF2B5EF4-FFF2-40B4-BE49-F238E27FC236}">
                <a16:creationId xmlns:a16="http://schemas.microsoft.com/office/drawing/2014/main" id="{EB3F8CE2-B88F-FD3B-E2A2-88888C007196}"/>
              </a:ext>
            </a:extLst>
          </p:cNvPr>
          <p:cNvSpPr>
            <a:spLocks noGrp="1"/>
          </p:cNvSpPr>
          <p:nvPr>
            <p:ph idx="1"/>
          </p:nvPr>
        </p:nvSpPr>
        <p:spPr>
          <a:xfrm>
            <a:off x="5728772" y="1901896"/>
            <a:ext cx="6455228" cy="4949825"/>
          </a:xfr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rmAutofit/>
          </a:bodyPr>
          <a:lstStyle/>
          <a:p>
            <a:r>
              <a:rPr lang="en-US" sz="2400">
                <a:ea typeface="Calibri"/>
                <a:cs typeface="Calibri"/>
              </a:rPr>
              <a:t>We chose this segment because we want to help young customers who are high risk takers. </a:t>
            </a:r>
          </a:p>
          <a:p>
            <a:r>
              <a:rPr lang="en-US" sz="2400">
                <a:ea typeface="Calibri"/>
                <a:cs typeface="Calibri"/>
              </a:rPr>
              <a:t>We know that these customers have different interests and aspirations than other young customers who are low or moderate risk takers or other customers who are older. </a:t>
            </a:r>
          </a:p>
          <a:p>
            <a:r>
              <a:rPr lang="en-US" sz="2400">
                <a:ea typeface="Calibri"/>
                <a:cs typeface="Calibri"/>
              </a:rPr>
              <a:t>We want to offer these customers solutions that can help them pursue their dreams while maximizing their returns and taking advantage of the market opportunities and the biggest asset they have in the form of Time.</a:t>
            </a:r>
          </a:p>
          <a:p>
            <a:endParaRPr lang="en-US" sz="2800">
              <a:ea typeface="Calibri"/>
              <a:cs typeface="Calibri"/>
            </a:endParaRPr>
          </a:p>
        </p:txBody>
      </p:sp>
      <p:pic>
        <p:nvPicPr>
          <p:cNvPr id="24" name="Picture 23" descr="Teamwork 1080P, 2K, 4K, 5K HD wallpapers free download | Wallpaper Flare">
            <a:extLst>
              <a:ext uri="{FF2B5EF4-FFF2-40B4-BE49-F238E27FC236}">
                <a16:creationId xmlns:a16="http://schemas.microsoft.com/office/drawing/2014/main" id="{BEB59D15-0BA5-3737-5D1C-6C06C9595CAC}"/>
              </a:ext>
            </a:extLst>
          </p:cNvPr>
          <p:cNvPicPr>
            <a:picLocks noChangeAspect="1"/>
          </p:cNvPicPr>
          <p:nvPr/>
        </p:nvPicPr>
        <p:blipFill>
          <a:blip r:embed="rId2"/>
          <a:stretch>
            <a:fillRect/>
          </a:stretch>
        </p:blipFill>
        <p:spPr>
          <a:xfrm>
            <a:off x="-2209" y="19377"/>
            <a:ext cx="2566504" cy="1697283"/>
          </a:xfrm>
          <a:prstGeom prst="rect">
            <a:avLst/>
          </a:prstGeom>
        </p:spPr>
      </p:pic>
    </p:spTree>
    <p:extLst>
      <p:ext uri="{BB962C8B-B14F-4D97-AF65-F5344CB8AC3E}">
        <p14:creationId xmlns:p14="http://schemas.microsoft.com/office/powerpoint/2010/main" val="871898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3231881" y="188115"/>
            <a:ext cx="7956794" cy="1035089"/>
          </a:xfrm>
        </p:spPr>
        <p:txBody>
          <a:bodyPr>
            <a:noAutofit/>
          </a:bodyPr>
          <a:lstStyle/>
          <a:p>
            <a:r>
              <a:rPr lang="en-US" sz="2800" b="1">
                <a:solidFill>
                  <a:srgbClr val="111111"/>
                </a:solidFill>
                <a:ea typeface="+mj-lt"/>
                <a:cs typeface="+mj-lt"/>
              </a:rPr>
              <a:t>Wealth Wizard's Premium Wealth Maximizer Segment</a:t>
            </a:r>
            <a:endParaRPr lang="en-US" sz="2800" b="1">
              <a:ea typeface="Calibri Light"/>
              <a:cs typeface="Calibri Light"/>
            </a:endParaRPr>
          </a:p>
        </p:txBody>
      </p:sp>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181659" y="2007299"/>
            <a:ext cx="5224323" cy="4361079"/>
          </a:xfrm>
        </p:spPr>
        <p:txBody>
          <a:bodyPr vert="horz" lIns="91440" tIns="45720" rIns="91440" bIns="45720" rtlCol="0" anchor="t">
            <a:noAutofit/>
          </a:bodyPr>
          <a:lstStyle/>
          <a:p>
            <a:r>
              <a:rPr lang="en-US" sz="2000" b="1">
                <a:ea typeface="Calibri"/>
                <a:cs typeface="Calibri"/>
              </a:rPr>
              <a:t>" Leverage your wealth with expertise, trust and excellence with premium valued services"</a:t>
            </a:r>
          </a:p>
          <a:p>
            <a:r>
              <a:rPr lang="en-US" sz="2000">
                <a:ea typeface="+mn-lt"/>
                <a:cs typeface="+mn-lt"/>
              </a:rPr>
              <a:t>Mission Statement :</a:t>
            </a:r>
          </a:p>
          <a:p>
            <a:r>
              <a:rPr lang="en-US" sz="2000">
                <a:ea typeface="+mn-lt"/>
                <a:cs typeface="+mn-lt"/>
              </a:rPr>
              <a:t>To provide financial solutions that are premium, diversified and effective for customers who live in areas with maximum asset and population with average to high risk tolerance.</a:t>
            </a:r>
            <a:endParaRPr lang="en-US" sz="2000">
              <a:ea typeface="Calibri" panose="020F0502020204030204"/>
              <a:cs typeface="Calibri" panose="020F0502020204030204"/>
            </a:endParaRPr>
          </a:p>
          <a:p>
            <a:endParaRPr lang="en-US" sz="2000">
              <a:ea typeface="Calibri" panose="020F0502020204030204"/>
              <a:cs typeface="Calibri" panose="020F0502020204030204"/>
            </a:endParaRPr>
          </a:p>
          <a:p>
            <a:r>
              <a:rPr lang="en-US" sz="2000">
                <a:ea typeface="Calibri" panose="020F0502020204030204"/>
                <a:cs typeface="Calibri" panose="020F0502020204030204"/>
              </a:rPr>
              <a:t>Target Segment :</a:t>
            </a:r>
          </a:p>
          <a:p>
            <a:pPr marL="342900" indent="-342900">
              <a:buAutoNum type="arabicPeriod"/>
            </a:pPr>
            <a:r>
              <a:rPr lang="en-US" sz="2000">
                <a:ea typeface="Calibri" panose="020F0502020204030204"/>
                <a:cs typeface="Calibri" panose="020F0502020204030204"/>
              </a:rPr>
              <a:t>Geographical Factor: Areas with rich market in terms of asset.</a:t>
            </a:r>
          </a:p>
          <a:p>
            <a:pPr marL="342900" indent="-342900">
              <a:buAutoNum type="arabicPeriod"/>
            </a:pPr>
            <a:r>
              <a:rPr lang="en-US" sz="2000">
                <a:ea typeface="Calibri" panose="020F0502020204030204"/>
                <a:cs typeface="Calibri" panose="020F0502020204030204"/>
              </a:rPr>
              <a:t>Medium to Higher Risk Takers</a:t>
            </a:r>
          </a:p>
          <a:p>
            <a:pPr marL="342900" indent="-342900">
              <a:buAutoNum type="arabicPeriod"/>
            </a:pPr>
            <a:endParaRPr lang="en-US" sz="2000">
              <a:ea typeface="Calibri" panose="020F0502020204030204"/>
              <a:cs typeface="Calibri" panose="020F0502020204030204"/>
            </a:endParaRPr>
          </a:p>
          <a:p>
            <a:pPr marL="342900" indent="-342900">
              <a:buAutoNum type="arabicPeriod"/>
            </a:pPr>
            <a:endParaRPr lang="en-US" sz="2000">
              <a:ea typeface="Calibri" panose="020F0502020204030204"/>
              <a:cs typeface="Calibri" panose="020F0502020204030204"/>
            </a:endParaRPr>
          </a:p>
          <a:p>
            <a:pPr marL="342900" indent="-342900">
              <a:buAutoNum type="arabicPeriod"/>
            </a:pPr>
            <a:endParaRPr lang="en-US" sz="2000">
              <a:ea typeface="Calibri" panose="020F0502020204030204"/>
              <a:cs typeface="Calibri" panose="020F0502020204030204"/>
            </a:endParaRPr>
          </a:p>
          <a:p>
            <a:endParaRPr lang="en-US" sz="2000">
              <a:ea typeface="Calibri" panose="020F0502020204030204"/>
              <a:cs typeface="Calibri" panose="020F0502020204030204"/>
            </a:endParaRPr>
          </a:p>
          <a:p>
            <a:endParaRPr lang="en-US" sz="2000">
              <a:ea typeface="Calibri" panose="020F0502020204030204"/>
              <a:cs typeface="Calibri" panose="020F0502020204030204"/>
            </a:endParaRPr>
          </a:p>
        </p:txBody>
      </p:sp>
      <p:graphicFrame>
        <p:nvGraphicFramePr>
          <p:cNvPr id="25" name="Content Placeholder 16">
            <a:extLst>
              <a:ext uri="{FF2B5EF4-FFF2-40B4-BE49-F238E27FC236}">
                <a16:creationId xmlns:a16="http://schemas.microsoft.com/office/drawing/2014/main" id="{8990BE22-96EC-32BD-D811-019633712C42}"/>
              </a:ext>
            </a:extLst>
          </p:cNvPr>
          <p:cNvGraphicFramePr>
            <a:graphicFrameLocks noGrp="1"/>
          </p:cNvGraphicFramePr>
          <p:nvPr>
            <p:ph idx="1"/>
          </p:nvPr>
        </p:nvGraphicFramePr>
        <p:xfrm>
          <a:off x="5694114" y="189177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Безплатна снимка : силует, трафик, нощ, небостъргач, градски пейзаж, в ...">
            <a:extLst>
              <a:ext uri="{FF2B5EF4-FFF2-40B4-BE49-F238E27FC236}">
                <a16:creationId xmlns:a16="http://schemas.microsoft.com/office/drawing/2014/main" id="{35D524A0-1C5B-7B14-D4DD-C196BCB553F9}"/>
              </a:ext>
            </a:extLst>
          </p:cNvPr>
          <p:cNvPicPr>
            <a:picLocks noChangeAspect="1"/>
          </p:cNvPicPr>
          <p:nvPr/>
        </p:nvPicPr>
        <p:blipFill>
          <a:blip r:embed="rId7"/>
          <a:stretch>
            <a:fillRect/>
          </a:stretch>
        </p:blipFill>
        <p:spPr>
          <a:xfrm>
            <a:off x="-2209" y="62948"/>
            <a:ext cx="2743200" cy="1828800"/>
          </a:xfrm>
          <a:prstGeom prst="rect">
            <a:avLst/>
          </a:prstGeom>
        </p:spPr>
      </p:pic>
    </p:spTree>
    <p:extLst>
      <p:ext uri="{BB962C8B-B14F-4D97-AF65-F5344CB8AC3E}">
        <p14:creationId xmlns:p14="http://schemas.microsoft.com/office/powerpoint/2010/main" val="3489193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5969-42AD-B66F-2D69-B15AEE5BE936}"/>
              </a:ext>
            </a:extLst>
          </p:cNvPr>
          <p:cNvSpPr>
            <a:spLocks noGrp="1"/>
          </p:cNvSpPr>
          <p:nvPr>
            <p:ph type="title"/>
          </p:nvPr>
        </p:nvSpPr>
        <p:spPr>
          <a:xfrm>
            <a:off x="3180293" y="231342"/>
            <a:ext cx="7521366" cy="904461"/>
          </a:xfrm>
        </p:spPr>
        <p:txBody>
          <a:bodyPr>
            <a:noAutofit/>
          </a:bodyPr>
          <a:lstStyle/>
          <a:p>
            <a:r>
              <a:rPr lang="en-US" sz="2800" b="1">
                <a:solidFill>
                  <a:srgbClr val="111111"/>
                </a:solidFill>
                <a:ea typeface="+mj-lt"/>
                <a:cs typeface="+mj-lt"/>
              </a:rPr>
              <a:t>Wealth Wizard's Women Empowerment Segment</a:t>
            </a:r>
            <a:endParaRPr lang="en-US" sz="2800" b="1">
              <a:ea typeface="Calibri Light"/>
              <a:cs typeface="Calibri Light"/>
            </a:endParaRPr>
          </a:p>
        </p:txBody>
      </p:sp>
      <p:sp>
        <p:nvSpPr>
          <p:cNvPr id="3" name="Text Placeholder 2">
            <a:extLst>
              <a:ext uri="{FF2B5EF4-FFF2-40B4-BE49-F238E27FC236}">
                <a16:creationId xmlns:a16="http://schemas.microsoft.com/office/drawing/2014/main" id="{7DE19C34-958A-3A38-3AB1-747F133B2024}"/>
              </a:ext>
            </a:extLst>
          </p:cNvPr>
          <p:cNvSpPr>
            <a:spLocks noGrp="1"/>
          </p:cNvSpPr>
          <p:nvPr>
            <p:ph type="body" sz="half" idx="2"/>
          </p:nvPr>
        </p:nvSpPr>
        <p:spPr>
          <a:xfrm>
            <a:off x="128019" y="1788795"/>
            <a:ext cx="5224323" cy="4176022"/>
          </a:xfrm>
        </p:spPr>
        <p:txBody>
          <a:bodyPr vert="horz" lIns="91440" tIns="45720" rIns="91440" bIns="45720" rtlCol="0" anchor="t">
            <a:noAutofit/>
          </a:bodyPr>
          <a:lstStyle/>
          <a:p>
            <a:r>
              <a:rPr lang="en-US" sz="2000" b="1" i="1">
                <a:ea typeface="Calibri"/>
                <a:cs typeface="Calibri"/>
              </a:rPr>
              <a:t>" We will help you achieve your financial goals with confidence and empowerment because we respect your choices and aspirations "</a:t>
            </a:r>
          </a:p>
          <a:p>
            <a:r>
              <a:rPr lang="en-US" sz="2000">
                <a:ea typeface="+mn-lt"/>
                <a:cs typeface="+mn-lt"/>
              </a:rPr>
              <a:t>Mission Statement :</a:t>
            </a:r>
          </a:p>
          <a:p>
            <a:r>
              <a:rPr lang="en-US" sz="2000">
                <a:ea typeface="+mn-lt"/>
                <a:cs typeface="+mn-lt"/>
              </a:rPr>
              <a:t>To provide financial solutions that are customized, flexible, and supportive for females who have less dependents. </a:t>
            </a:r>
            <a:endParaRPr lang="en-US" sz="2000">
              <a:ea typeface="Calibri"/>
              <a:cs typeface="Calibri"/>
            </a:endParaRPr>
          </a:p>
          <a:p>
            <a:r>
              <a:rPr lang="en-US" sz="2000">
                <a:ea typeface="Calibri"/>
                <a:cs typeface="Calibri"/>
              </a:rPr>
              <a:t>Target Segment :</a:t>
            </a:r>
          </a:p>
          <a:p>
            <a:pPr marL="342900" indent="-342900">
              <a:buAutoNum type="arabicPeriod"/>
            </a:pPr>
            <a:r>
              <a:rPr lang="en-US" sz="2000">
                <a:ea typeface="Calibri"/>
                <a:cs typeface="Calibri"/>
              </a:rPr>
              <a:t>Gender: Female</a:t>
            </a:r>
          </a:p>
          <a:p>
            <a:pPr marL="342900" indent="-342900">
              <a:buAutoNum type="arabicPeriod"/>
            </a:pPr>
            <a:r>
              <a:rPr lang="en-US" sz="2000">
                <a:ea typeface="Calibri"/>
                <a:cs typeface="Calibri"/>
              </a:rPr>
              <a:t>Number of Dependents: 0, 1,2</a:t>
            </a:r>
          </a:p>
          <a:p>
            <a:pPr marL="342900" indent="-342900">
              <a:buAutoNum type="arabicPeriod"/>
            </a:pPr>
            <a:r>
              <a:rPr lang="en-US" sz="2000">
                <a:ea typeface="Calibri"/>
                <a:cs typeface="Calibri"/>
              </a:rPr>
              <a:t>Medium Risk Takers</a:t>
            </a:r>
          </a:p>
          <a:p>
            <a:pPr marL="342900" indent="-342900">
              <a:buAutoNum type="arabicPeriod"/>
            </a:pPr>
            <a:endParaRPr lang="en-US" sz="2000">
              <a:ea typeface="Calibri"/>
              <a:cs typeface="Calibri"/>
            </a:endParaRPr>
          </a:p>
          <a:p>
            <a:pPr marL="342900" indent="-342900">
              <a:buAutoNum type="arabicPeriod"/>
            </a:pPr>
            <a:endParaRPr lang="en-US" sz="2000">
              <a:ea typeface="Calibri"/>
              <a:cs typeface="Calibri"/>
            </a:endParaRPr>
          </a:p>
          <a:p>
            <a:endParaRPr lang="en-US" sz="2000">
              <a:ea typeface="Calibri"/>
              <a:cs typeface="Calibri"/>
            </a:endParaRPr>
          </a:p>
          <a:p>
            <a:endParaRPr lang="en-US" sz="2000">
              <a:ea typeface="Calibri"/>
              <a:cs typeface="Calibri"/>
            </a:endParaRPr>
          </a:p>
        </p:txBody>
      </p:sp>
      <p:graphicFrame>
        <p:nvGraphicFramePr>
          <p:cNvPr id="22" name="Content Placeholder 12">
            <a:extLst>
              <a:ext uri="{FF2B5EF4-FFF2-40B4-BE49-F238E27FC236}">
                <a16:creationId xmlns:a16="http://schemas.microsoft.com/office/drawing/2014/main" id="{4576D509-5A6D-130B-816B-7432C13635DC}"/>
              </a:ext>
            </a:extLst>
          </p:cNvPr>
          <p:cNvGraphicFramePr>
            <a:graphicFrameLocks noGrp="1"/>
          </p:cNvGraphicFramePr>
          <p:nvPr>
            <p:ph idx="1"/>
          </p:nvPr>
        </p:nvGraphicFramePr>
        <p:xfrm>
          <a:off x="5687092" y="1257812"/>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7" descr="A pink hand with a fist in the middle of a symbol&#10;&#10;Description automatically generated">
            <a:extLst>
              <a:ext uri="{FF2B5EF4-FFF2-40B4-BE49-F238E27FC236}">
                <a16:creationId xmlns:a16="http://schemas.microsoft.com/office/drawing/2014/main" id="{6EC6B044-4D51-5C21-0588-02C36871C54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916" y="63311"/>
            <a:ext cx="1637070" cy="1716927"/>
          </a:xfrm>
          <a:prstGeom prst="rect">
            <a:avLst/>
          </a:prstGeom>
        </p:spPr>
      </p:pic>
    </p:spTree>
    <p:extLst>
      <p:ext uri="{BB962C8B-B14F-4D97-AF65-F5344CB8AC3E}">
        <p14:creationId xmlns:p14="http://schemas.microsoft.com/office/powerpoint/2010/main" val="4035209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AA221-DCD5-480B-E7A6-4000125577C5}"/>
              </a:ext>
            </a:extLst>
          </p:cNvPr>
          <p:cNvSpPr>
            <a:spLocks noGrp="1"/>
          </p:cNvSpPr>
          <p:nvPr>
            <p:ph type="title"/>
          </p:nvPr>
        </p:nvSpPr>
        <p:spPr>
          <a:xfrm>
            <a:off x="562113" y="435710"/>
            <a:ext cx="4862848" cy="5569291"/>
          </a:xfrm>
        </p:spPr>
        <p:txBody>
          <a:bodyPr vert="horz" lIns="91440" tIns="45720" rIns="91440" bIns="45720" rtlCol="0" anchor="ctr">
            <a:normAutofit/>
          </a:bodyPr>
          <a:lstStyle/>
          <a:p>
            <a:r>
              <a:rPr lang="en-US" sz="5200" b="1" kern="1200">
                <a:solidFill>
                  <a:srgbClr val="00B050"/>
                </a:solidFill>
                <a:latin typeface="+mj-lt"/>
                <a:ea typeface="+mj-ea"/>
                <a:cs typeface="+mj-cs"/>
              </a:rPr>
              <a:t>Fund Strategy</a:t>
            </a:r>
            <a:endParaRPr lang="en-US" sz="5200" kern="1200">
              <a:solidFill>
                <a:srgbClr val="00B050"/>
              </a:solidFill>
              <a:latin typeface="+mj-lt"/>
              <a:ea typeface="+mj-ea"/>
              <a:cs typeface="+mj-cs"/>
            </a:endParaRPr>
          </a:p>
        </p:txBody>
      </p:sp>
      <p:graphicFrame>
        <p:nvGraphicFramePr>
          <p:cNvPr id="14" name="Content Placeholder 2">
            <a:extLst>
              <a:ext uri="{FF2B5EF4-FFF2-40B4-BE49-F238E27FC236}">
                <a16:creationId xmlns:a16="http://schemas.microsoft.com/office/drawing/2014/main" id="{2DB43A52-8C2C-2712-317D-30DF55F9CBFC}"/>
              </a:ext>
            </a:extLst>
          </p:cNvPr>
          <p:cNvGraphicFramePr>
            <a:graphicFrameLocks noGrp="1"/>
          </p:cNvGraphicFramePr>
          <p:nvPr>
            <p:ph idx="1"/>
            <p:extLst>
              <p:ext uri="{D42A27DB-BD31-4B8C-83A1-F6EECF244321}">
                <p14:modId xmlns:p14="http://schemas.microsoft.com/office/powerpoint/2010/main" val="2854113267"/>
              </p:ext>
            </p:extLst>
          </p:nvPr>
        </p:nvGraphicFramePr>
        <p:xfrm>
          <a:off x="5094092" y="323619"/>
          <a:ext cx="6262756" cy="5802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0846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B78710BE-DF70-38A9-50BA-EE0EC142C55A}"/>
              </a:ext>
            </a:extLst>
          </p:cNvPr>
          <p:cNvSpPr txBox="1"/>
          <p:nvPr/>
        </p:nvSpPr>
        <p:spPr>
          <a:xfrm>
            <a:off x="598449" y="145680"/>
            <a:ext cx="5725199" cy="133785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100" b="1" kern="1200">
                <a:solidFill>
                  <a:srgbClr val="00B050"/>
                </a:solidFill>
                <a:latin typeface="+mj-lt"/>
                <a:ea typeface="+mj-ea"/>
                <a:cs typeface="+mj-cs"/>
              </a:rPr>
              <a:t>Fidelity Investments' Money FIT Women Study</a:t>
            </a:r>
            <a:endParaRPr lang="en-US" sz="4100" kern="1200">
              <a:solidFill>
                <a:srgbClr val="00B050"/>
              </a:solidFill>
              <a:latin typeface="+mj-lt"/>
              <a:ea typeface="Calibri Light"/>
              <a:cs typeface="Calibri Light"/>
            </a:endParaRPr>
          </a:p>
        </p:txBody>
      </p:sp>
      <p:sp>
        <p:nvSpPr>
          <p:cNvPr id="67" name="Freeform: Shape 66">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5C73C86-4C88-40B0-6383-5C18DE6A127E}"/>
              </a:ext>
            </a:extLst>
          </p:cNvPr>
          <p:cNvSpPr>
            <a:spLocks noGrp="1"/>
          </p:cNvSpPr>
          <p:nvPr>
            <p:ph idx="1"/>
          </p:nvPr>
        </p:nvSpPr>
        <p:spPr>
          <a:xfrm>
            <a:off x="82256" y="1158919"/>
            <a:ext cx="6364296" cy="4363628"/>
          </a:xfrm>
        </p:spPr>
        <p:txBody>
          <a:bodyPr vert="horz" lIns="91440" tIns="45720" rIns="91440" bIns="45720" rtlCol="0" anchor="t">
            <a:noAutofit/>
          </a:bodyPr>
          <a:lstStyle/>
          <a:p>
            <a:pPr marL="0"/>
            <a:endParaRPr lang="en-US" sz="1800" b="1">
              <a:solidFill>
                <a:schemeClr val="tx1"/>
              </a:solidFill>
              <a:latin typeface="Cambria"/>
              <a:ea typeface="Calibri"/>
              <a:cs typeface="Calibri"/>
            </a:endParaRPr>
          </a:p>
          <a:p>
            <a:pPr lvl="1"/>
            <a:endParaRPr lang="en-US" sz="1800">
              <a:solidFill>
                <a:schemeClr val="tx1"/>
              </a:solidFill>
              <a:latin typeface="Cambria"/>
              <a:ea typeface="Calibri"/>
              <a:cs typeface="Calibri"/>
            </a:endParaRPr>
          </a:p>
          <a:p>
            <a:pPr lvl="1"/>
            <a:r>
              <a:rPr lang="en-US" sz="1800">
                <a:solidFill>
                  <a:schemeClr val="tx1"/>
                </a:solidFill>
                <a:latin typeface="Cambria"/>
                <a:ea typeface="Cambria"/>
              </a:rPr>
              <a:t>Women require more support as well as financial education to be encouraged towards becoming more engaged in their finances over the next twelve months.</a:t>
            </a:r>
            <a:endParaRPr lang="en-US" sz="1800">
              <a:solidFill>
                <a:schemeClr val="tx1"/>
              </a:solidFill>
              <a:latin typeface="Cambria"/>
              <a:ea typeface="Cambria"/>
              <a:cs typeface="Calibri"/>
            </a:endParaRPr>
          </a:p>
          <a:p>
            <a:pPr lvl="1"/>
            <a:endParaRPr lang="en-US" sz="1800">
              <a:solidFill>
                <a:schemeClr val="tx1"/>
              </a:solidFill>
              <a:latin typeface="Cambria"/>
              <a:ea typeface="Calibri"/>
              <a:cs typeface="Calibri"/>
            </a:endParaRPr>
          </a:p>
          <a:p>
            <a:pPr lvl="1"/>
            <a:r>
              <a:rPr lang="en-US" sz="1800">
                <a:solidFill>
                  <a:schemeClr val="tx1"/>
                </a:solidFill>
                <a:latin typeface="Cambria"/>
                <a:ea typeface="Cambria"/>
              </a:rPr>
              <a:t>Women lack financial confidence, but underestimate their financial strengths.</a:t>
            </a:r>
            <a:endParaRPr lang="en-US" sz="1800">
              <a:solidFill>
                <a:schemeClr val="tx1"/>
              </a:solidFill>
              <a:latin typeface="Cambria"/>
              <a:ea typeface="Cambria"/>
              <a:cs typeface="Calibri"/>
            </a:endParaRPr>
          </a:p>
          <a:p>
            <a:pPr lvl="1"/>
            <a:endParaRPr lang="en-US" sz="1800">
              <a:solidFill>
                <a:schemeClr val="tx1"/>
              </a:solidFill>
              <a:latin typeface="Cambria"/>
              <a:ea typeface="Calibri"/>
              <a:cs typeface="Calibri"/>
            </a:endParaRPr>
          </a:p>
          <a:p>
            <a:pPr lvl="1"/>
            <a:r>
              <a:rPr lang="en-US" sz="1800">
                <a:solidFill>
                  <a:schemeClr val="tx1"/>
                </a:solidFill>
                <a:latin typeface="Cambria"/>
                <a:ea typeface="Cambria"/>
              </a:rPr>
              <a:t>Most women are confident they can balance a checkbook or manage the family budget without help, they are less confident regarding planning for their financial needs during retirement or selecting the right financial investments</a:t>
            </a:r>
            <a:endParaRPr lang="en-US" sz="1800">
              <a:solidFill>
                <a:schemeClr val="tx1"/>
              </a:solidFill>
              <a:latin typeface="Cambria"/>
              <a:ea typeface="Cambria"/>
              <a:cs typeface="Calibri"/>
            </a:endParaRPr>
          </a:p>
          <a:p>
            <a:pPr lvl="1"/>
            <a:endParaRPr lang="en-US" sz="1800">
              <a:solidFill>
                <a:schemeClr val="tx1"/>
              </a:solidFill>
              <a:latin typeface="Cambria"/>
              <a:ea typeface="Calibri"/>
              <a:cs typeface="Calibri"/>
            </a:endParaRPr>
          </a:p>
          <a:p>
            <a:pPr lvl="1"/>
            <a:r>
              <a:rPr lang="en-US" sz="1800">
                <a:solidFill>
                  <a:schemeClr val="tx1"/>
                </a:solidFill>
                <a:latin typeface="Cambria"/>
                <a:ea typeface="Cambria"/>
              </a:rPr>
              <a:t>However, women already possess strong financial habits and are taking strides to get more engaged.</a:t>
            </a:r>
            <a:endParaRPr lang="en-US" sz="1800">
              <a:solidFill>
                <a:schemeClr val="tx1"/>
              </a:solidFill>
              <a:latin typeface="Cambria"/>
              <a:ea typeface="Cambria"/>
              <a:cs typeface="Calibri"/>
            </a:endParaRPr>
          </a:p>
          <a:p>
            <a:endParaRPr lang="en-US" sz="1800">
              <a:solidFill>
                <a:schemeClr val="tx1"/>
              </a:solidFill>
              <a:latin typeface="Cambria"/>
              <a:ea typeface="Calibri"/>
              <a:cs typeface="Calibri"/>
            </a:endParaRPr>
          </a:p>
        </p:txBody>
      </p:sp>
      <p:sp>
        <p:nvSpPr>
          <p:cNvPr id="69" name="Oval 68">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Business Growth">
            <a:extLst>
              <a:ext uri="{FF2B5EF4-FFF2-40B4-BE49-F238E27FC236}">
                <a16:creationId xmlns:a16="http://schemas.microsoft.com/office/drawing/2014/main" id="{428047D9-494D-DA22-E513-51A92A2EE0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70" name="Freeform: Shape 6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71" name="Straight Connector 70">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49411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6FDBB9-BE45-6F96-943A-0DECB8C5BF0B}"/>
              </a:ext>
            </a:extLst>
          </p:cNvPr>
          <p:cNvSpPr>
            <a:spLocks noGrp="1"/>
          </p:cNvSpPr>
          <p:nvPr>
            <p:ph type="title"/>
          </p:nvPr>
        </p:nvSpPr>
        <p:spPr/>
        <p:txBody>
          <a:bodyPr/>
          <a:lstStyle/>
          <a:p>
            <a:r>
              <a:rPr lang="en-US"/>
              <a:t>BUSINESS PROCESS FLOW</a:t>
            </a:r>
          </a:p>
        </p:txBody>
      </p:sp>
      <p:sp>
        <p:nvSpPr>
          <p:cNvPr id="5" name="Slide Number Placeholder 4">
            <a:extLst>
              <a:ext uri="{FF2B5EF4-FFF2-40B4-BE49-F238E27FC236}">
                <a16:creationId xmlns:a16="http://schemas.microsoft.com/office/drawing/2014/main" id="{D2F2E72A-446B-A7F8-39D0-69CD68F43ECF}"/>
              </a:ext>
            </a:extLst>
          </p:cNvPr>
          <p:cNvSpPr>
            <a:spLocks noGrp="1"/>
          </p:cNvSpPr>
          <p:nvPr>
            <p:ph type="sldNum" sz="quarter" idx="14"/>
          </p:nvPr>
        </p:nvSpPr>
        <p:spPr/>
        <p:txBody>
          <a:bodyPr/>
          <a:lstStyle/>
          <a:p>
            <a:pPr>
              <a:defRPr/>
            </a:pPr>
            <a:fld id="{E6474CC2-1230-4213-AD1A-4B2FEEABA7A1}" type="slidenum">
              <a:rPr lang="en-US" smtClean="0"/>
              <a:pPr>
                <a:defRPr/>
              </a:pPr>
              <a:t>4</a:t>
            </a:fld>
            <a:endParaRPr lang="en-US"/>
          </a:p>
        </p:txBody>
      </p:sp>
      <p:pic>
        <p:nvPicPr>
          <p:cNvPr id="2" name="Picture 1" descr="A blue and white grid with white text&#10;&#10;Description automatically generated">
            <a:extLst>
              <a:ext uri="{FF2B5EF4-FFF2-40B4-BE49-F238E27FC236}">
                <a16:creationId xmlns:a16="http://schemas.microsoft.com/office/drawing/2014/main" id="{F5B8AE26-09DC-0529-9434-2CC51EF5C79F}"/>
              </a:ext>
            </a:extLst>
          </p:cNvPr>
          <p:cNvPicPr>
            <a:picLocks noChangeAspect="1"/>
          </p:cNvPicPr>
          <p:nvPr/>
        </p:nvPicPr>
        <p:blipFill>
          <a:blip r:embed="rId2"/>
          <a:stretch>
            <a:fillRect/>
          </a:stretch>
        </p:blipFill>
        <p:spPr>
          <a:xfrm>
            <a:off x="762164" y="1023526"/>
            <a:ext cx="1269672" cy="5093169"/>
          </a:xfrm>
          <a:prstGeom prst="rect">
            <a:avLst/>
          </a:prstGeom>
        </p:spPr>
      </p:pic>
      <p:pic>
        <p:nvPicPr>
          <p:cNvPr id="4" name="Picture 3">
            <a:extLst>
              <a:ext uri="{FF2B5EF4-FFF2-40B4-BE49-F238E27FC236}">
                <a16:creationId xmlns:a16="http://schemas.microsoft.com/office/drawing/2014/main" id="{76F1D6CC-C9AE-126F-0114-E83842E7120C}"/>
              </a:ext>
            </a:extLst>
          </p:cNvPr>
          <p:cNvPicPr>
            <a:picLocks noChangeAspect="1"/>
          </p:cNvPicPr>
          <p:nvPr/>
        </p:nvPicPr>
        <p:blipFill>
          <a:blip r:embed="rId3"/>
          <a:stretch>
            <a:fillRect/>
          </a:stretch>
        </p:blipFill>
        <p:spPr>
          <a:xfrm>
            <a:off x="1958623" y="1027529"/>
            <a:ext cx="9366014" cy="5085165"/>
          </a:xfrm>
          <a:prstGeom prst="rect">
            <a:avLst/>
          </a:prstGeom>
        </p:spPr>
      </p:pic>
    </p:spTree>
    <p:extLst>
      <p:ext uri="{BB962C8B-B14F-4D97-AF65-F5344CB8AC3E}">
        <p14:creationId xmlns:p14="http://schemas.microsoft.com/office/powerpoint/2010/main" val="1989268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7D40-8FE3-B443-9466-0E2BCDF9CEB2}"/>
              </a:ext>
            </a:extLst>
          </p:cNvPr>
          <p:cNvSpPr>
            <a:spLocks noGrp="1"/>
          </p:cNvSpPr>
          <p:nvPr>
            <p:ph type="title"/>
          </p:nvPr>
        </p:nvSpPr>
        <p:spPr/>
        <p:txBody>
          <a:bodyPr/>
          <a:lstStyle/>
          <a:p>
            <a:r>
              <a:rPr lang="en-US" b="1">
                <a:ea typeface="Calibri Light"/>
                <a:cs typeface="Calibri Light"/>
              </a:rPr>
              <a:t>Wealth Women Fund (WWOF)</a:t>
            </a:r>
          </a:p>
        </p:txBody>
      </p:sp>
      <p:graphicFrame>
        <p:nvGraphicFramePr>
          <p:cNvPr id="4" name="Table 3">
            <a:extLst>
              <a:ext uri="{FF2B5EF4-FFF2-40B4-BE49-F238E27FC236}">
                <a16:creationId xmlns:a16="http://schemas.microsoft.com/office/drawing/2014/main" id="{4376F593-704B-2E73-A46E-9BEB844072A8}"/>
              </a:ext>
            </a:extLst>
          </p:cNvPr>
          <p:cNvGraphicFramePr>
            <a:graphicFrameLocks noGrp="1"/>
          </p:cNvGraphicFramePr>
          <p:nvPr>
            <p:extLst>
              <p:ext uri="{D42A27DB-BD31-4B8C-83A1-F6EECF244321}">
                <p14:modId xmlns:p14="http://schemas.microsoft.com/office/powerpoint/2010/main" val="2911722023"/>
              </p:ext>
            </p:extLst>
          </p:nvPr>
        </p:nvGraphicFramePr>
        <p:xfrm>
          <a:off x="343436" y="1137633"/>
          <a:ext cx="11307934" cy="4763816"/>
        </p:xfrm>
        <a:graphic>
          <a:graphicData uri="http://schemas.openxmlformats.org/drawingml/2006/table">
            <a:tbl>
              <a:tblPr firstRow="1" bandRow="1">
                <a:tableStyleId>{E8B1032C-EA38-4F05-BA0D-38AFFFC7BED3}</a:tableStyleId>
              </a:tblPr>
              <a:tblGrid>
                <a:gridCol w="1027994">
                  <a:extLst>
                    <a:ext uri="{9D8B030D-6E8A-4147-A177-3AD203B41FA5}">
                      <a16:colId xmlns:a16="http://schemas.microsoft.com/office/drawing/2014/main" val="3945100968"/>
                    </a:ext>
                  </a:extLst>
                </a:gridCol>
                <a:gridCol w="1027994">
                  <a:extLst>
                    <a:ext uri="{9D8B030D-6E8A-4147-A177-3AD203B41FA5}">
                      <a16:colId xmlns:a16="http://schemas.microsoft.com/office/drawing/2014/main" val="237989031"/>
                    </a:ext>
                  </a:extLst>
                </a:gridCol>
                <a:gridCol w="1027994">
                  <a:extLst>
                    <a:ext uri="{9D8B030D-6E8A-4147-A177-3AD203B41FA5}">
                      <a16:colId xmlns:a16="http://schemas.microsoft.com/office/drawing/2014/main" val="4251267899"/>
                    </a:ext>
                  </a:extLst>
                </a:gridCol>
                <a:gridCol w="1027994">
                  <a:extLst>
                    <a:ext uri="{9D8B030D-6E8A-4147-A177-3AD203B41FA5}">
                      <a16:colId xmlns:a16="http://schemas.microsoft.com/office/drawing/2014/main" val="4102943751"/>
                    </a:ext>
                  </a:extLst>
                </a:gridCol>
                <a:gridCol w="1027994">
                  <a:extLst>
                    <a:ext uri="{9D8B030D-6E8A-4147-A177-3AD203B41FA5}">
                      <a16:colId xmlns:a16="http://schemas.microsoft.com/office/drawing/2014/main" val="3602686668"/>
                    </a:ext>
                  </a:extLst>
                </a:gridCol>
                <a:gridCol w="1027994">
                  <a:extLst>
                    <a:ext uri="{9D8B030D-6E8A-4147-A177-3AD203B41FA5}">
                      <a16:colId xmlns:a16="http://schemas.microsoft.com/office/drawing/2014/main" val="532885262"/>
                    </a:ext>
                  </a:extLst>
                </a:gridCol>
                <a:gridCol w="1027994">
                  <a:extLst>
                    <a:ext uri="{9D8B030D-6E8A-4147-A177-3AD203B41FA5}">
                      <a16:colId xmlns:a16="http://schemas.microsoft.com/office/drawing/2014/main" val="737448047"/>
                    </a:ext>
                  </a:extLst>
                </a:gridCol>
                <a:gridCol w="1027994">
                  <a:extLst>
                    <a:ext uri="{9D8B030D-6E8A-4147-A177-3AD203B41FA5}">
                      <a16:colId xmlns:a16="http://schemas.microsoft.com/office/drawing/2014/main" val="1703823464"/>
                    </a:ext>
                  </a:extLst>
                </a:gridCol>
                <a:gridCol w="1027994">
                  <a:extLst>
                    <a:ext uri="{9D8B030D-6E8A-4147-A177-3AD203B41FA5}">
                      <a16:colId xmlns:a16="http://schemas.microsoft.com/office/drawing/2014/main" val="1286131299"/>
                    </a:ext>
                  </a:extLst>
                </a:gridCol>
                <a:gridCol w="1027994">
                  <a:extLst>
                    <a:ext uri="{9D8B030D-6E8A-4147-A177-3AD203B41FA5}">
                      <a16:colId xmlns:a16="http://schemas.microsoft.com/office/drawing/2014/main" val="3767952013"/>
                    </a:ext>
                  </a:extLst>
                </a:gridCol>
                <a:gridCol w="1027994">
                  <a:extLst>
                    <a:ext uri="{9D8B030D-6E8A-4147-A177-3AD203B41FA5}">
                      <a16:colId xmlns:a16="http://schemas.microsoft.com/office/drawing/2014/main" val="3469692830"/>
                    </a:ext>
                  </a:extLst>
                </a:gridCol>
              </a:tblGrid>
              <a:tr h="1190954">
                <a:tc>
                  <a:txBody>
                    <a:bodyPr/>
                    <a:lstStyle/>
                    <a:p>
                      <a:endParaRPr lang="en-US"/>
                    </a:p>
                  </a:txBody>
                  <a:tcPr/>
                </a:tc>
                <a:tc>
                  <a:txBody>
                    <a:bodyPr/>
                    <a:lstStyle/>
                    <a:p>
                      <a:r>
                        <a:rPr lang="en-US"/>
                        <a:t>BONDS</a:t>
                      </a:r>
                    </a:p>
                  </a:txBody>
                  <a:tcPr/>
                </a:tc>
                <a:tc>
                  <a:txBody>
                    <a:bodyPr/>
                    <a:lstStyle/>
                    <a:p>
                      <a:r>
                        <a:rPr lang="en-US"/>
                        <a:t>LARGE CAP</a:t>
                      </a:r>
                    </a:p>
                  </a:txBody>
                  <a:tcPr/>
                </a:tc>
                <a:tc>
                  <a:txBody>
                    <a:bodyPr/>
                    <a:lstStyle/>
                    <a:p>
                      <a:r>
                        <a:rPr lang="en-US"/>
                        <a:t>US MID CAP</a:t>
                      </a:r>
                    </a:p>
                  </a:txBody>
                  <a:tcPr/>
                </a:tc>
                <a:tc>
                  <a:txBody>
                    <a:bodyPr/>
                    <a:lstStyle/>
                    <a:p>
                      <a:r>
                        <a:rPr lang="en-US"/>
                        <a:t>US SMALL CAP</a:t>
                      </a:r>
                    </a:p>
                  </a:txBody>
                  <a:tcPr/>
                </a:tc>
                <a:tc>
                  <a:txBody>
                    <a:bodyPr/>
                    <a:lstStyle/>
                    <a:p>
                      <a:r>
                        <a:rPr lang="en-US"/>
                        <a:t>FOREIGN EX</a:t>
                      </a:r>
                    </a:p>
                  </a:txBody>
                  <a:tcPr/>
                </a:tc>
                <a:tc>
                  <a:txBody>
                    <a:bodyPr/>
                    <a:lstStyle/>
                    <a:p>
                      <a:r>
                        <a:rPr lang="en-US"/>
                        <a:t>EMERGING</a:t>
                      </a:r>
                    </a:p>
                  </a:txBody>
                  <a:tcPr/>
                </a:tc>
                <a:tc>
                  <a:txBody>
                    <a:bodyPr/>
                    <a:lstStyle/>
                    <a:p>
                      <a:r>
                        <a:rPr lang="en-US"/>
                        <a:t>COMMODITIES</a:t>
                      </a:r>
                    </a:p>
                  </a:txBody>
                  <a:tcPr/>
                </a:tc>
                <a:tc>
                  <a:txBody>
                    <a:bodyPr/>
                    <a:lstStyle/>
                    <a:p>
                      <a:r>
                        <a:rPr lang="en-US"/>
                        <a:t>MARKET ETF</a:t>
                      </a:r>
                    </a:p>
                  </a:txBody>
                  <a:tcPr/>
                </a:tc>
                <a:tc>
                  <a:txBody>
                    <a:bodyPr/>
                    <a:lstStyle/>
                    <a:p>
                      <a:r>
                        <a:rPr lang="en-US"/>
                        <a:t>Risk Score</a:t>
                      </a:r>
                      <a:endParaRPr lang="en-US" err="1"/>
                    </a:p>
                  </a:txBody>
                  <a:tcPr/>
                </a:tc>
                <a:tc>
                  <a:txBody>
                    <a:bodyPr/>
                    <a:lstStyle/>
                    <a:p>
                      <a:pPr lvl="0">
                        <a:buNone/>
                      </a:pPr>
                      <a:r>
                        <a:rPr lang="en-US"/>
                        <a:t>Average Returns</a:t>
                      </a:r>
                    </a:p>
                  </a:txBody>
                  <a:tcPr/>
                </a:tc>
                <a:extLst>
                  <a:ext uri="{0D108BD9-81ED-4DB2-BD59-A6C34878D82A}">
                    <a16:rowId xmlns:a16="http://schemas.microsoft.com/office/drawing/2014/main" val="90984773"/>
                  </a:ext>
                </a:extLst>
              </a:tr>
              <a:tr h="1190954">
                <a:tc>
                  <a:txBody>
                    <a:bodyPr/>
                    <a:lstStyle/>
                    <a:p>
                      <a:r>
                        <a:rPr lang="en-US" b="1"/>
                        <a:t>LOW RISK</a:t>
                      </a:r>
                    </a:p>
                  </a:txBody>
                  <a:tcPr/>
                </a:tc>
                <a:tc>
                  <a:txBody>
                    <a:bodyPr/>
                    <a:lstStyle/>
                    <a:p>
                      <a:pPr marL="0" lvl="0" indent="0" algn="l">
                        <a:lnSpc>
                          <a:spcPct val="100000"/>
                        </a:lnSpc>
                        <a:buNone/>
                      </a:pPr>
                      <a:r>
                        <a:rPr lang="en-US" sz="1800" b="0" i="0" u="none" strike="noStrike" baseline="0" noProof="0">
                          <a:solidFill>
                            <a:srgbClr val="000000"/>
                          </a:solidFill>
                          <a:latin typeface="Calibri"/>
                        </a:rPr>
                        <a:t>49 </a:t>
                      </a:r>
                      <a:endParaRPr lang="en-US"/>
                    </a:p>
                    <a:p>
                      <a:pPr lvl="0">
                        <a:buNone/>
                      </a:pPr>
                      <a:endParaRPr lang="en-US" sz="1800" b="0" i="0" u="none" strike="noStrike" noProof="0">
                        <a:latin typeface="Calibri"/>
                      </a:endParaRPr>
                    </a:p>
                  </a:txBody>
                  <a:tcPr/>
                </a:tc>
                <a:tc>
                  <a:txBody>
                    <a:bodyPr/>
                    <a:lstStyle/>
                    <a:p>
                      <a:r>
                        <a:rPr lang="en-US"/>
                        <a:t>12</a:t>
                      </a:r>
                    </a:p>
                  </a:txBody>
                  <a:tcPr/>
                </a:tc>
                <a:tc>
                  <a:txBody>
                    <a:bodyPr/>
                    <a:lstStyle/>
                    <a:p>
                      <a:r>
                        <a:rPr lang="en-US"/>
                        <a:t>11</a:t>
                      </a:r>
                    </a:p>
                  </a:txBody>
                  <a:tcPr/>
                </a:tc>
                <a:tc>
                  <a:txBody>
                    <a:bodyPr/>
                    <a:lstStyle/>
                    <a:p>
                      <a:r>
                        <a:rPr lang="en-US"/>
                        <a:t>7</a:t>
                      </a:r>
                    </a:p>
                  </a:txBody>
                  <a:tcPr/>
                </a:tc>
                <a:tc>
                  <a:txBody>
                    <a:bodyPr/>
                    <a:lstStyle/>
                    <a:p>
                      <a:r>
                        <a:rPr lang="en-US"/>
                        <a:t>0</a:t>
                      </a:r>
                    </a:p>
                  </a:txBody>
                  <a:tcPr/>
                </a:tc>
                <a:tc>
                  <a:txBody>
                    <a:bodyPr/>
                    <a:lstStyle/>
                    <a:p>
                      <a:r>
                        <a:rPr lang="en-US"/>
                        <a:t>7</a:t>
                      </a:r>
                    </a:p>
                  </a:txBody>
                  <a:tcPr/>
                </a:tc>
                <a:tc>
                  <a:txBody>
                    <a:bodyPr/>
                    <a:lstStyle/>
                    <a:p>
                      <a:r>
                        <a:rPr lang="en-US"/>
                        <a:t>0</a:t>
                      </a:r>
                    </a:p>
                  </a:txBody>
                  <a:tcPr/>
                </a:tc>
                <a:tc>
                  <a:txBody>
                    <a:bodyPr/>
                    <a:lstStyle/>
                    <a:p>
                      <a:r>
                        <a:rPr lang="en-US"/>
                        <a:t>14</a:t>
                      </a:r>
                    </a:p>
                  </a:txBody>
                  <a:tcPr/>
                </a:tc>
                <a:tc>
                  <a:txBody>
                    <a:bodyPr/>
                    <a:lstStyle/>
                    <a:p>
                      <a:r>
                        <a:rPr lang="en-US" b="1"/>
                        <a:t>2.09</a:t>
                      </a:r>
                    </a:p>
                  </a:txBody>
                  <a:tcPr/>
                </a:tc>
                <a:tc>
                  <a:txBody>
                    <a:bodyPr/>
                    <a:lstStyle/>
                    <a:p>
                      <a:pPr lvl="0">
                        <a:buNone/>
                      </a:pPr>
                      <a:r>
                        <a:rPr lang="en-US" b="1"/>
                        <a:t>6.012</a:t>
                      </a:r>
                    </a:p>
                  </a:txBody>
                  <a:tcPr/>
                </a:tc>
                <a:extLst>
                  <a:ext uri="{0D108BD9-81ED-4DB2-BD59-A6C34878D82A}">
                    <a16:rowId xmlns:a16="http://schemas.microsoft.com/office/drawing/2014/main" val="465149034"/>
                  </a:ext>
                </a:extLst>
              </a:tr>
              <a:tr h="1190954">
                <a:tc>
                  <a:txBody>
                    <a:bodyPr/>
                    <a:lstStyle/>
                    <a:p>
                      <a:r>
                        <a:rPr lang="en-US" b="1"/>
                        <a:t>MID RISK</a:t>
                      </a:r>
                    </a:p>
                  </a:txBody>
                  <a:tcPr/>
                </a:tc>
                <a:tc>
                  <a:txBody>
                    <a:bodyPr/>
                    <a:lstStyle/>
                    <a:p>
                      <a:r>
                        <a:rPr lang="en-US"/>
                        <a:t>27</a:t>
                      </a:r>
                    </a:p>
                  </a:txBody>
                  <a:tcPr/>
                </a:tc>
                <a:tc>
                  <a:txBody>
                    <a:bodyPr/>
                    <a:lstStyle/>
                    <a:p>
                      <a:r>
                        <a:rPr lang="en-US"/>
                        <a:t>16</a:t>
                      </a:r>
                    </a:p>
                  </a:txBody>
                  <a:tcPr/>
                </a:tc>
                <a:tc>
                  <a:txBody>
                    <a:bodyPr/>
                    <a:lstStyle/>
                    <a:p>
                      <a:r>
                        <a:rPr lang="en-US"/>
                        <a:t>16</a:t>
                      </a:r>
                    </a:p>
                  </a:txBody>
                  <a:tcPr/>
                </a:tc>
                <a:tc>
                  <a:txBody>
                    <a:bodyPr/>
                    <a:lstStyle/>
                    <a:p>
                      <a:r>
                        <a:rPr lang="en-US"/>
                        <a:t>16</a:t>
                      </a:r>
                    </a:p>
                  </a:txBody>
                  <a:tcPr/>
                </a:tc>
                <a:tc>
                  <a:txBody>
                    <a:bodyPr/>
                    <a:lstStyle/>
                    <a:p>
                      <a:r>
                        <a:rPr lang="en-US"/>
                        <a:t>0</a:t>
                      </a:r>
                    </a:p>
                  </a:txBody>
                  <a:tcPr/>
                </a:tc>
                <a:tc>
                  <a:txBody>
                    <a:bodyPr/>
                    <a:lstStyle/>
                    <a:p>
                      <a:r>
                        <a:rPr lang="en-US"/>
                        <a:t>10</a:t>
                      </a:r>
                    </a:p>
                  </a:txBody>
                  <a:tcPr/>
                </a:tc>
                <a:tc>
                  <a:txBody>
                    <a:bodyPr/>
                    <a:lstStyle/>
                    <a:p>
                      <a:r>
                        <a:rPr lang="en-US"/>
                        <a:t>0</a:t>
                      </a:r>
                    </a:p>
                  </a:txBody>
                  <a:tcPr/>
                </a:tc>
                <a:tc>
                  <a:txBody>
                    <a:bodyPr/>
                    <a:lstStyle/>
                    <a:p>
                      <a:r>
                        <a:rPr lang="en-US"/>
                        <a:t>15</a:t>
                      </a:r>
                    </a:p>
                  </a:txBody>
                  <a:tcPr/>
                </a:tc>
                <a:tc>
                  <a:txBody>
                    <a:bodyPr/>
                    <a:lstStyle/>
                    <a:p>
                      <a:r>
                        <a:rPr lang="en-US" b="1"/>
                        <a:t>2.67</a:t>
                      </a:r>
                    </a:p>
                  </a:txBody>
                  <a:tcPr/>
                </a:tc>
                <a:tc>
                  <a:txBody>
                    <a:bodyPr/>
                    <a:lstStyle/>
                    <a:p>
                      <a:pPr lvl="0">
                        <a:buNone/>
                      </a:pPr>
                      <a:r>
                        <a:rPr lang="en-US" b="1"/>
                        <a:t>6.88</a:t>
                      </a:r>
                    </a:p>
                  </a:txBody>
                  <a:tcPr/>
                </a:tc>
                <a:extLst>
                  <a:ext uri="{0D108BD9-81ED-4DB2-BD59-A6C34878D82A}">
                    <a16:rowId xmlns:a16="http://schemas.microsoft.com/office/drawing/2014/main" val="2895495329"/>
                  </a:ext>
                </a:extLst>
              </a:tr>
              <a:tr h="1190954">
                <a:tc>
                  <a:txBody>
                    <a:bodyPr/>
                    <a:lstStyle/>
                    <a:p>
                      <a:pPr lvl="0">
                        <a:buNone/>
                      </a:pPr>
                      <a:r>
                        <a:rPr lang="en-US" b="1"/>
                        <a:t>HIGH RISK</a:t>
                      </a:r>
                    </a:p>
                  </a:txBody>
                  <a:tcPr/>
                </a:tc>
                <a:tc>
                  <a:txBody>
                    <a:bodyPr/>
                    <a:lstStyle/>
                    <a:p>
                      <a:pPr lvl="0">
                        <a:buNone/>
                      </a:pPr>
                      <a:r>
                        <a:rPr lang="en-US"/>
                        <a:t>15</a:t>
                      </a:r>
                    </a:p>
                  </a:txBody>
                  <a:tcPr/>
                </a:tc>
                <a:tc>
                  <a:txBody>
                    <a:bodyPr/>
                    <a:lstStyle/>
                    <a:p>
                      <a:pPr lvl="0">
                        <a:buNone/>
                      </a:pPr>
                      <a:r>
                        <a:rPr lang="en-US"/>
                        <a:t>15</a:t>
                      </a:r>
                    </a:p>
                  </a:txBody>
                  <a:tcPr/>
                </a:tc>
                <a:tc>
                  <a:txBody>
                    <a:bodyPr/>
                    <a:lstStyle/>
                    <a:p>
                      <a:pPr lvl="0">
                        <a:buNone/>
                      </a:pPr>
                      <a:r>
                        <a:rPr lang="en-US"/>
                        <a:t>18</a:t>
                      </a:r>
                    </a:p>
                  </a:txBody>
                  <a:tcPr/>
                </a:tc>
                <a:tc>
                  <a:txBody>
                    <a:bodyPr/>
                    <a:lstStyle/>
                    <a:p>
                      <a:pPr lvl="0">
                        <a:buNone/>
                      </a:pPr>
                      <a:r>
                        <a:rPr lang="en-US"/>
                        <a:t>28</a:t>
                      </a:r>
                    </a:p>
                  </a:txBody>
                  <a:tcPr/>
                </a:tc>
                <a:tc>
                  <a:txBody>
                    <a:bodyPr/>
                    <a:lstStyle/>
                    <a:p>
                      <a:pPr lvl="0">
                        <a:buNone/>
                      </a:pPr>
                      <a:r>
                        <a:rPr lang="en-US"/>
                        <a:t>0</a:t>
                      </a:r>
                    </a:p>
                  </a:txBody>
                  <a:tcPr/>
                </a:tc>
                <a:tc>
                  <a:txBody>
                    <a:bodyPr/>
                    <a:lstStyle/>
                    <a:p>
                      <a:pPr lvl="0">
                        <a:buNone/>
                      </a:pPr>
                      <a:r>
                        <a:rPr lang="en-US"/>
                        <a:t>15</a:t>
                      </a:r>
                    </a:p>
                  </a:txBody>
                  <a:tcPr/>
                </a:tc>
                <a:tc>
                  <a:txBody>
                    <a:bodyPr/>
                    <a:lstStyle/>
                    <a:p>
                      <a:pPr lvl="0">
                        <a:buNone/>
                      </a:pPr>
                      <a:r>
                        <a:rPr lang="en-US"/>
                        <a:t>0</a:t>
                      </a:r>
                    </a:p>
                  </a:txBody>
                  <a:tcPr/>
                </a:tc>
                <a:tc>
                  <a:txBody>
                    <a:bodyPr/>
                    <a:lstStyle/>
                    <a:p>
                      <a:pPr lvl="0">
                        <a:buNone/>
                      </a:pPr>
                      <a:r>
                        <a:rPr lang="en-US"/>
                        <a:t>9</a:t>
                      </a:r>
                    </a:p>
                  </a:txBody>
                  <a:tcPr/>
                </a:tc>
                <a:tc>
                  <a:txBody>
                    <a:bodyPr/>
                    <a:lstStyle/>
                    <a:p>
                      <a:pPr lvl="0">
                        <a:buNone/>
                      </a:pPr>
                      <a:r>
                        <a:rPr lang="en-US" b="1"/>
                        <a:t>3.19</a:t>
                      </a:r>
                    </a:p>
                  </a:txBody>
                  <a:tcPr/>
                </a:tc>
                <a:tc>
                  <a:txBody>
                    <a:bodyPr/>
                    <a:lstStyle/>
                    <a:p>
                      <a:pPr lvl="0">
                        <a:buNone/>
                      </a:pPr>
                      <a:r>
                        <a:rPr lang="en-US" b="1"/>
                        <a:t>7.49</a:t>
                      </a:r>
                    </a:p>
                  </a:txBody>
                  <a:tcPr/>
                </a:tc>
                <a:extLst>
                  <a:ext uri="{0D108BD9-81ED-4DB2-BD59-A6C34878D82A}">
                    <a16:rowId xmlns:a16="http://schemas.microsoft.com/office/drawing/2014/main" val="1511219948"/>
                  </a:ext>
                </a:extLst>
              </a:tr>
            </a:tbl>
          </a:graphicData>
        </a:graphic>
      </p:graphicFrame>
      <p:sp>
        <p:nvSpPr>
          <p:cNvPr id="5" name="TextBox 4">
            <a:extLst>
              <a:ext uri="{FF2B5EF4-FFF2-40B4-BE49-F238E27FC236}">
                <a16:creationId xmlns:a16="http://schemas.microsoft.com/office/drawing/2014/main" id="{27D62B43-B93D-091D-98B1-098A3A6F7EE3}"/>
              </a:ext>
            </a:extLst>
          </p:cNvPr>
          <p:cNvSpPr txBox="1"/>
          <p:nvPr/>
        </p:nvSpPr>
        <p:spPr>
          <a:xfrm>
            <a:off x="343437" y="6004774"/>
            <a:ext cx="25757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 all units in percentage</a:t>
            </a:r>
            <a:endParaRPr lang="en-US"/>
          </a:p>
        </p:txBody>
      </p:sp>
    </p:spTree>
    <p:extLst>
      <p:ext uri="{BB962C8B-B14F-4D97-AF65-F5344CB8AC3E}">
        <p14:creationId xmlns:p14="http://schemas.microsoft.com/office/powerpoint/2010/main" val="4205635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7492-444B-E4B3-AB7D-6DD169BBBA04}"/>
              </a:ext>
            </a:extLst>
          </p:cNvPr>
          <p:cNvSpPr>
            <a:spLocks noGrp="1"/>
          </p:cNvSpPr>
          <p:nvPr>
            <p:ph type="title"/>
          </p:nvPr>
        </p:nvSpPr>
        <p:spPr/>
        <p:txBody>
          <a:bodyPr/>
          <a:lstStyle/>
          <a:p>
            <a:r>
              <a:rPr lang="en-US" b="1">
                <a:ea typeface="Calibri Light"/>
                <a:cs typeface="Calibri Light"/>
              </a:rPr>
              <a:t>Funds of other segments</a:t>
            </a:r>
            <a:endParaRPr lang="en-US"/>
          </a:p>
        </p:txBody>
      </p:sp>
      <p:graphicFrame>
        <p:nvGraphicFramePr>
          <p:cNvPr id="5" name="Table 4">
            <a:extLst>
              <a:ext uri="{FF2B5EF4-FFF2-40B4-BE49-F238E27FC236}">
                <a16:creationId xmlns:a16="http://schemas.microsoft.com/office/drawing/2014/main" id="{CF698726-336A-B212-4FCB-45BB137E5D22}"/>
              </a:ext>
            </a:extLst>
          </p:cNvPr>
          <p:cNvGraphicFramePr>
            <a:graphicFrameLocks noGrp="1"/>
          </p:cNvGraphicFramePr>
          <p:nvPr>
            <p:extLst>
              <p:ext uri="{D42A27DB-BD31-4B8C-83A1-F6EECF244321}">
                <p14:modId xmlns:p14="http://schemas.microsoft.com/office/powerpoint/2010/main" val="783037974"/>
              </p:ext>
            </p:extLst>
          </p:nvPr>
        </p:nvGraphicFramePr>
        <p:xfrm>
          <a:off x="813065" y="1147500"/>
          <a:ext cx="10573494" cy="5029989"/>
        </p:xfrm>
        <a:graphic>
          <a:graphicData uri="http://schemas.openxmlformats.org/drawingml/2006/table">
            <a:tbl>
              <a:tblPr firstRow="1" bandRow="1">
                <a:tableStyleId>{E8B1032C-EA38-4F05-BA0D-38AFFFC7BED3}</a:tableStyleId>
              </a:tblPr>
              <a:tblGrid>
                <a:gridCol w="1265994">
                  <a:extLst>
                    <a:ext uri="{9D8B030D-6E8A-4147-A177-3AD203B41FA5}">
                      <a16:colId xmlns:a16="http://schemas.microsoft.com/office/drawing/2014/main" val="1559227297"/>
                    </a:ext>
                  </a:extLst>
                </a:gridCol>
                <a:gridCol w="925222">
                  <a:extLst>
                    <a:ext uri="{9D8B030D-6E8A-4147-A177-3AD203B41FA5}">
                      <a16:colId xmlns:a16="http://schemas.microsoft.com/office/drawing/2014/main" val="2469756529"/>
                    </a:ext>
                  </a:extLst>
                </a:gridCol>
                <a:gridCol w="1013950">
                  <a:extLst>
                    <a:ext uri="{9D8B030D-6E8A-4147-A177-3AD203B41FA5}">
                      <a16:colId xmlns:a16="http://schemas.microsoft.com/office/drawing/2014/main" val="2631727632"/>
                    </a:ext>
                  </a:extLst>
                </a:gridCol>
                <a:gridCol w="848032">
                  <a:extLst>
                    <a:ext uri="{9D8B030D-6E8A-4147-A177-3AD203B41FA5}">
                      <a16:colId xmlns:a16="http://schemas.microsoft.com/office/drawing/2014/main" val="3417153761"/>
                    </a:ext>
                  </a:extLst>
                </a:gridCol>
                <a:gridCol w="885332">
                  <a:extLst>
                    <a:ext uri="{9D8B030D-6E8A-4147-A177-3AD203B41FA5}">
                      <a16:colId xmlns:a16="http://schemas.microsoft.com/office/drawing/2014/main" val="1647571754"/>
                    </a:ext>
                  </a:extLst>
                </a:gridCol>
                <a:gridCol w="1177556">
                  <a:extLst>
                    <a:ext uri="{9D8B030D-6E8A-4147-A177-3AD203B41FA5}">
                      <a16:colId xmlns:a16="http://schemas.microsoft.com/office/drawing/2014/main" val="2895916958"/>
                    </a:ext>
                  </a:extLst>
                </a:gridCol>
                <a:gridCol w="1026158">
                  <a:extLst>
                    <a:ext uri="{9D8B030D-6E8A-4147-A177-3AD203B41FA5}">
                      <a16:colId xmlns:a16="http://schemas.microsoft.com/office/drawing/2014/main" val="1096830769"/>
                    </a:ext>
                  </a:extLst>
                </a:gridCol>
                <a:gridCol w="1261670">
                  <a:extLst>
                    <a:ext uri="{9D8B030D-6E8A-4147-A177-3AD203B41FA5}">
                      <a16:colId xmlns:a16="http://schemas.microsoft.com/office/drawing/2014/main" val="183000555"/>
                    </a:ext>
                  </a:extLst>
                </a:gridCol>
                <a:gridCol w="988553">
                  <a:extLst>
                    <a:ext uri="{9D8B030D-6E8A-4147-A177-3AD203B41FA5}">
                      <a16:colId xmlns:a16="http://schemas.microsoft.com/office/drawing/2014/main" val="3453912743"/>
                    </a:ext>
                  </a:extLst>
                </a:gridCol>
                <a:gridCol w="1181027">
                  <a:extLst>
                    <a:ext uri="{9D8B030D-6E8A-4147-A177-3AD203B41FA5}">
                      <a16:colId xmlns:a16="http://schemas.microsoft.com/office/drawing/2014/main" val="3277229458"/>
                    </a:ext>
                  </a:extLst>
                </a:gridCol>
              </a:tblGrid>
              <a:tr h="1030309">
                <a:tc>
                  <a:txBody>
                    <a:bodyPr/>
                    <a:lstStyle/>
                    <a:p>
                      <a:pPr algn="l" rtl="0" fontAlgn="auto"/>
                      <a:r>
                        <a:rPr lang="en-US" sz="1800" b="1">
                          <a:solidFill>
                            <a:srgbClr val="000000"/>
                          </a:solidFill>
                          <a:effectLst/>
                        </a:rPr>
                        <a:t>​</a:t>
                      </a:r>
                    </a:p>
                  </a:txBody>
                  <a:tcPr/>
                </a:tc>
                <a:tc>
                  <a:txBody>
                    <a:bodyPr/>
                    <a:lstStyle/>
                    <a:p>
                      <a:pPr algn="l" rtl="0" fontAlgn="base"/>
                      <a:r>
                        <a:rPr lang="en-US" sz="1800">
                          <a:solidFill>
                            <a:srgbClr val="000000"/>
                          </a:solidFill>
                          <a:effectLst/>
                        </a:rPr>
                        <a:t>BONDS​</a:t>
                      </a:r>
                      <a:endParaRPr lang="en-US">
                        <a:solidFill>
                          <a:srgbClr val="000000"/>
                        </a:solidFill>
                        <a:effectLst/>
                      </a:endParaRPr>
                    </a:p>
                  </a:txBody>
                  <a:tcPr/>
                </a:tc>
                <a:tc>
                  <a:txBody>
                    <a:bodyPr/>
                    <a:lstStyle/>
                    <a:p>
                      <a:pPr lvl="0" algn="l">
                        <a:buNone/>
                      </a:pPr>
                      <a:r>
                        <a:rPr lang="en-US" sz="1800" b="1" i="0" u="none" strike="noStrike" noProof="0">
                          <a:solidFill>
                            <a:srgbClr val="000000"/>
                          </a:solidFill>
                          <a:effectLst/>
                          <a:latin typeface="Calibri"/>
                        </a:rPr>
                        <a:t>MARKET</a:t>
                      </a:r>
                      <a:br>
                        <a:rPr lang="en-US" sz="1800" b="1" i="0" u="none" strike="noStrike" noProof="0">
                          <a:solidFill>
                            <a:srgbClr val="000000"/>
                          </a:solidFill>
                          <a:effectLst/>
                          <a:latin typeface="Calibri"/>
                        </a:rPr>
                      </a:br>
                      <a:r>
                        <a:rPr lang="en-US" sz="1800" b="1" i="0" u="none" strike="noStrike" noProof="0">
                          <a:solidFill>
                            <a:srgbClr val="000000"/>
                          </a:solidFill>
                          <a:effectLst/>
                          <a:latin typeface="Calibri"/>
                        </a:rPr>
                        <a:t>ETF </a:t>
                      </a:r>
                      <a:endParaRPr lang="en-US"/>
                    </a:p>
                  </a:txBody>
                  <a:tcPr/>
                </a:tc>
                <a:tc>
                  <a:txBody>
                    <a:bodyPr/>
                    <a:lstStyle/>
                    <a:p>
                      <a:pPr algn="l" rtl="0" fontAlgn="base"/>
                      <a:r>
                        <a:rPr lang="en-US" sz="1800">
                          <a:solidFill>
                            <a:srgbClr val="000000"/>
                          </a:solidFill>
                          <a:effectLst/>
                        </a:rPr>
                        <a:t>LARGE</a:t>
                      </a:r>
                      <a:br>
                        <a:rPr lang="en-US" sz="1800">
                          <a:solidFill>
                            <a:srgbClr val="000000"/>
                          </a:solidFill>
                          <a:effectLst/>
                        </a:rPr>
                      </a:br>
                      <a:r>
                        <a:rPr lang="en-US" sz="1800">
                          <a:solidFill>
                            <a:srgbClr val="000000"/>
                          </a:solidFill>
                          <a:effectLst/>
                        </a:rPr>
                        <a:t>CAP​</a:t>
                      </a:r>
                      <a:endParaRPr lang="en-US">
                        <a:solidFill>
                          <a:srgbClr val="000000"/>
                        </a:solidFill>
                        <a:effectLst/>
                      </a:endParaRPr>
                    </a:p>
                  </a:txBody>
                  <a:tcPr/>
                </a:tc>
                <a:tc>
                  <a:txBody>
                    <a:bodyPr/>
                    <a:lstStyle/>
                    <a:p>
                      <a:pPr algn="l" rtl="0" fontAlgn="base"/>
                      <a:r>
                        <a:rPr lang="en-US" sz="1800">
                          <a:solidFill>
                            <a:srgbClr val="000000"/>
                          </a:solidFill>
                          <a:effectLst/>
                        </a:rPr>
                        <a:t>US MID </a:t>
                      </a:r>
                      <a:br>
                        <a:rPr lang="en-US" sz="1800">
                          <a:solidFill>
                            <a:srgbClr val="000000"/>
                          </a:solidFill>
                          <a:effectLst/>
                        </a:rPr>
                      </a:br>
                      <a:r>
                        <a:rPr lang="en-US" sz="1800">
                          <a:solidFill>
                            <a:srgbClr val="000000"/>
                          </a:solidFill>
                          <a:effectLst/>
                        </a:rPr>
                        <a:t>CAP​</a:t>
                      </a:r>
                      <a:endParaRPr lang="en-US">
                        <a:solidFill>
                          <a:srgbClr val="000000"/>
                        </a:solidFill>
                        <a:effectLst/>
                      </a:endParaRPr>
                    </a:p>
                  </a:txBody>
                  <a:tcPr/>
                </a:tc>
                <a:tc>
                  <a:txBody>
                    <a:bodyPr/>
                    <a:lstStyle/>
                    <a:p>
                      <a:pPr algn="l" rtl="0" fontAlgn="base"/>
                      <a:r>
                        <a:rPr lang="en-US" sz="1800">
                          <a:solidFill>
                            <a:srgbClr val="000000"/>
                          </a:solidFill>
                          <a:effectLst/>
                        </a:rPr>
                        <a:t>US SMALL CAP​</a:t>
                      </a:r>
                      <a:endParaRPr lang="en-US">
                        <a:solidFill>
                          <a:srgbClr val="000000"/>
                        </a:solidFill>
                        <a:effectLst/>
                      </a:endParaRPr>
                    </a:p>
                  </a:txBody>
                  <a:tcPr/>
                </a:tc>
                <a:tc>
                  <a:txBody>
                    <a:bodyPr/>
                    <a:lstStyle/>
                    <a:p>
                      <a:pPr algn="l" rtl="0" fontAlgn="base"/>
                      <a:r>
                        <a:rPr lang="en-US" sz="1800">
                          <a:solidFill>
                            <a:srgbClr val="000000"/>
                          </a:solidFill>
                          <a:effectLst/>
                        </a:rPr>
                        <a:t>FOREIGN EX​</a:t>
                      </a:r>
                      <a:endParaRPr lang="en-US">
                        <a:solidFill>
                          <a:srgbClr val="000000"/>
                        </a:solidFill>
                        <a:effectLst/>
                      </a:endParaRPr>
                    </a:p>
                  </a:txBody>
                  <a:tcPr/>
                </a:tc>
                <a:tc>
                  <a:txBody>
                    <a:bodyPr/>
                    <a:lstStyle/>
                    <a:p>
                      <a:pPr algn="l" rtl="0" fontAlgn="base"/>
                      <a:r>
                        <a:rPr lang="en-US" sz="1800">
                          <a:solidFill>
                            <a:srgbClr val="000000"/>
                          </a:solidFill>
                          <a:effectLst/>
                        </a:rPr>
                        <a:t>EMERGING​</a:t>
                      </a:r>
                      <a:endParaRPr lang="en-US">
                        <a:solidFill>
                          <a:srgbClr val="000000"/>
                        </a:solidFill>
                        <a:effectLst/>
                      </a:endParaRPr>
                    </a:p>
                  </a:txBody>
                  <a:tcPr/>
                </a:tc>
                <a:tc>
                  <a:txBody>
                    <a:bodyPr/>
                    <a:lstStyle/>
                    <a:p>
                      <a:pPr algn="l" rtl="0" fontAlgn="base"/>
                      <a:r>
                        <a:rPr lang="en-US" sz="1800">
                          <a:solidFill>
                            <a:srgbClr val="000000"/>
                          </a:solidFill>
                          <a:effectLst/>
                        </a:rPr>
                        <a:t>COMMODITIES​</a:t>
                      </a:r>
                      <a:endParaRPr lang="en-US">
                        <a:solidFill>
                          <a:srgbClr val="000000"/>
                        </a:solidFill>
                        <a:effectLst/>
                      </a:endParaRPr>
                    </a:p>
                  </a:txBody>
                  <a:tcPr/>
                </a:tc>
                <a:tc>
                  <a:txBody>
                    <a:bodyPr/>
                    <a:lstStyle/>
                    <a:p>
                      <a:pPr algn="l" rtl="0" fontAlgn="base"/>
                      <a:r>
                        <a:rPr lang="en-US" sz="1800">
                          <a:solidFill>
                            <a:srgbClr val="000000"/>
                          </a:solidFill>
                          <a:effectLst/>
                        </a:rPr>
                        <a:t>Risk Score​</a:t>
                      </a:r>
                      <a:endParaRPr lang="en-US">
                        <a:solidFill>
                          <a:srgbClr val="000000"/>
                        </a:solidFill>
                        <a:effectLst/>
                      </a:endParaRPr>
                    </a:p>
                  </a:txBody>
                  <a:tcPr/>
                </a:tc>
                <a:extLst>
                  <a:ext uri="{0D108BD9-81ED-4DB2-BD59-A6C34878D82A}">
                    <a16:rowId xmlns:a16="http://schemas.microsoft.com/office/drawing/2014/main" val="2260379959"/>
                  </a:ext>
                </a:extLst>
              </a:tr>
              <a:tr h="999920">
                <a:tc>
                  <a:txBody>
                    <a:bodyPr/>
                    <a:lstStyle/>
                    <a:p>
                      <a:pPr algn="l" rtl="0" fontAlgn="base"/>
                      <a:r>
                        <a:rPr lang="en-US" sz="1800" b="1">
                          <a:solidFill>
                            <a:srgbClr val="000000"/>
                          </a:solidFill>
                          <a:effectLst/>
                        </a:rPr>
                        <a:t>Retirement Segment</a:t>
                      </a:r>
                    </a:p>
                  </a:txBody>
                  <a:tcPr/>
                </a:tc>
                <a:tc>
                  <a:txBody>
                    <a:bodyPr/>
                    <a:lstStyle/>
                    <a:p>
                      <a:pPr algn="l" rtl="0" fontAlgn="base"/>
                      <a:r>
                        <a:rPr lang="en-US" sz="1800">
                          <a:solidFill>
                            <a:srgbClr val="000000"/>
                          </a:solidFill>
                          <a:effectLst/>
                        </a:rPr>
                        <a:t>29</a:t>
                      </a:r>
                    </a:p>
                  </a:txBody>
                  <a:tcPr/>
                </a:tc>
                <a:tc>
                  <a:txBody>
                    <a:bodyPr/>
                    <a:lstStyle/>
                    <a:p>
                      <a:pPr lvl="0" algn="l">
                        <a:buNone/>
                      </a:pPr>
                      <a:r>
                        <a:rPr lang="en-US" sz="1800">
                          <a:solidFill>
                            <a:srgbClr val="000000"/>
                          </a:solidFill>
                          <a:effectLst/>
                        </a:rPr>
                        <a:t>0</a:t>
                      </a:r>
                    </a:p>
                  </a:txBody>
                  <a:tcPr/>
                </a:tc>
                <a:tc>
                  <a:txBody>
                    <a:bodyPr/>
                    <a:lstStyle/>
                    <a:p>
                      <a:pPr algn="l" rtl="0" fontAlgn="base"/>
                      <a:r>
                        <a:rPr lang="en-US" sz="1800">
                          <a:solidFill>
                            <a:srgbClr val="000000"/>
                          </a:solidFill>
                          <a:effectLst/>
                        </a:rPr>
                        <a:t>16</a:t>
                      </a:r>
                    </a:p>
                  </a:txBody>
                  <a:tcPr/>
                </a:tc>
                <a:tc>
                  <a:txBody>
                    <a:bodyPr/>
                    <a:lstStyle/>
                    <a:p>
                      <a:pPr algn="l" rtl="0" fontAlgn="base"/>
                      <a:r>
                        <a:rPr lang="en-US" sz="1800">
                          <a:solidFill>
                            <a:srgbClr val="000000"/>
                          </a:solidFill>
                          <a:effectLst/>
                        </a:rPr>
                        <a:t>18</a:t>
                      </a:r>
                    </a:p>
                  </a:txBody>
                  <a:tcPr/>
                </a:tc>
                <a:tc>
                  <a:txBody>
                    <a:bodyPr/>
                    <a:lstStyle/>
                    <a:p>
                      <a:pPr algn="l" rtl="0" fontAlgn="base"/>
                      <a:r>
                        <a:rPr lang="en-US" sz="1800">
                          <a:solidFill>
                            <a:srgbClr val="000000"/>
                          </a:solidFill>
                          <a:effectLst/>
                        </a:rPr>
                        <a:t>15</a:t>
                      </a:r>
                    </a:p>
                  </a:txBody>
                  <a:tcPr/>
                </a:tc>
                <a:tc>
                  <a:txBody>
                    <a:bodyPr/>
                    <a:lstStyle/>
                    <a:p>
                      <a:pPr algn="l" rtl="0" fontAlgn="base"/>
                      <a:r>
                        <a:rPr lang="en-US" sz="1800">
                          <a:solidFill>
                            <a:srgbClr val="000000"/>
                          </a:solidFill>
                          <a:effectLst/>
                        </a:rPr>
                        <a:t>12</a:t>
                      </a:r>
                    </a:p>
                  </a:txBody>
                  <a:tcPr/>
                </a:tc>
                <a:tc>
                  <a:txBody>
                    <a:bodyPr/>
                    <a:lstStyle/>
                    <a:p>
                      <a:pPr algn="l" rtl="0" fontAlgn="base"/>
                      <a:r>
                        <a:rPr lang="en-US" sz="1800">
                          <a:solidFill>
                            <a:srgbClr val="000000"/>
                          </a:solidFill>
                          <a:effectLst/>
                        </a:rPr>
                        <a:t>10</a:t>
                      </a:r>
                    </a:p>
                  </a:txBody>
                  <a:tcPr/>
                </a:tc>
                <a:tc>
                  <a:txBody>
                    <a:bodyPr/>
                    <a:lstStyle/>
                    <a:p>
                      <a:pPr algn="l" rtl="0" fontAlgn="base"/>
                      <a:r>
                        <a:rPr lang="en-US" sz="1800">
                          <a:solidFill>
                            <a:srgbClr val="000000"/>
                          </a:solidFill>
                          <a:effectLst/>
                        </a:rPr>
                        <a:t>0</a:t>
                      </a:r>
                    </a:p>
                  </a:txBody>
                  <a:tcPr/>
                </a:tc>
                <a:tc>
                  <a:txBody>
                    <a:bodyPr/>
                    <a:lstStyle/>
                    <a:p>
                      <a:pPr algn="l" rtl="0" fontAlgn="base"/>
                      <a:r>
                        <a:rPr lang="en-US" sz="1800">
                          <a:solidFill>
                            <a:srgbClr val="000000"/>
                          </a:solidFill>
                          <a:effectLst/>
                        </a:rPr>
                        <a:t>2.89</a:t>
                      </a:r>
                    </a:p>
                  </a:txBody>
                  <a:tcPr/>
                </a:tc>
                <a:extLst>
                  <a:ext uri="{0D108BD9-81ED-4DB2-BD59-A6C34878D82A}">
                    <a16:rowId xmlns:a16="http://schemas.microsoft.com/office/drawing/2014/main" val="4228202163"/>
                  </a:ext>
                </a:extLst>
              </a:tr>
              <a:tr h="999920">
                <a:tc>
                  <a:txBody>
                    <a:bodyPr/>
                    <a:lstStyle/>
                    <a:p>
                      <a:pPr algn="l" rtl="0" fontAlgn="base"/>
                      <a:r>
                        <a:rPr lang="en-US" sz="1800" b="1">
                          <a:solidFill>
                            <a:srgbClr val="000000"/>
                          </a:solidFill>
                          <a:effectLst/>
                        </a:rPr>
                        <a:t>Gold and Peace Segment</a:t>
                      </a:r>
                    </a:p>
                  </a:txBody>
                  <a:tcPr/>
                </a:tc>
                <a:tc>
                  <a:txBody>
                    <a:bodyPr/>
                    <a:lstStyle/>
                    <a:p>
                      <a:pPr algn="l" rtl="0" fontAlgn="base"/>
                      <a:r>
                        <a:rPr lang="en-US" sz="1800">
                          <a:solidFill>
                            <a:srgbClr val="000000"/>
                          </a:solidFill>
                          <a:effectLst/>
                        </a:rPr>
                        <a:t>32</a:t>
                      </a:r>
                    </a:p>
                  </a:txBody>
                  <a:tcPr/>
                </a:tc>
                <a:tc>
                  <a:txBody>
                    <a:bodyPr/>
                    <a:lstStyle/>
                    <a:p>
                      <a:pPr lvl="0" algn="l">
                        <a:buNone/>
                      </a:pPr>
                      <a:r>
                        <a:rPr lang="en-US" sz="1800">
                          <a:solidFill>
                            <a:srgbClr val="000000"/>
                          </a:solidFill>
                          <a:effectLst/>
                        </a:rPr>
                        <a:t>7</a:t>
                      </a:r>
                    </a:p>
                  </a:txBody>
                  <a:tcPr/>
                </a:tc>
                <a:tc>
                  <a:txBody>
                    <a:bodyPr/>
                    <a:lstStyle/>
                    <a:p>
                      <a:pPr algn="l" rtl="0" fontAlgn="base"/>
                      <a:r>
                        <a:rPr lang="en-US" sz="1800">
                          <a:solidFill>
                            <a:srgbClr val="000000"/>
                          </a:solidFill>
                          <a:effectLst/>
                        </a:rPr>
                        <a:t>22</a:t>
                      </a:r>
                    </a:p>
                  </a:txBody>
                  <a:tcPr/>
                </a:tc>
                <a:tc>
                  <a:txBody>
                    <a:bodyPr/>
                    <a:lstStyle/>
                    <a:p>
                      <a:pPr algn="l" rtl="0" fontAlgn="base"/>
                      <a:r>
                        <a:rPr lang="en-US" sz="1800">
                          <a:solidFill>
                            <a:srgbClr val="000000"/>
                          </a:solidFill>
                          <a:effectLst/>
                        </a:rPr>
                        <a:t>20</a:t>
                      </a:r>
                    </a:p>
                  </a:txBody>
                  <a:tcPr/>
                </a:tc>
                <a:tc>
                  <a:txBody>
                    <a:bodyPr/>
                    <a:lstStyle/>
                    <a:p>
                      <a:pPr algn="l" rtl="0" fontAlgn="base"/>
                      <a:r>
                        <a:rPr lang="en-US" sz="1800">
                          <a:solidFill>
                            <a:srgbClr val="000000"/>
                          </a:solidFill>
                          <a:effectLst/>
                        </a:rPr>
                        <a:t>11</a:t>
                      </a:r>
                    </a:p>
                  </a:txBody>
                  <a:tcPr/>
                </a:tc>
                <a:tc>
                  <a:txBody>
                    <a:bodyPr/>
                    <a:lstStyle/>
                    <a:p>
                      <a:pPr algn="l" rtl="0" fontAlgn="base"/>
                      <a:r>
                        <a:rPr lang="en-US" sz="1800">
                          <a:solidFill>
                            <a:srgbClr val="000000"/>
                          </a:solidFill>
                          <a:effectLst/>
                        </a:rPr>
                        <a:t>8</a:t>
                      </a:r>
                    </a:p>
                  </a:txBody>
                  <a:tcPr/>
                </a:tc>
                <a:tc>
                  <a:txBody>
                    <a:bodyPr/>
                    <a:lstStyle/>
                    <a:p>
                      <a:pPr algn="l" rtl="0" fontAlgn="base"/>
                      <a:r>
                        <a:rPr lang="en-US" sz="1800">
                          <a:solidFill>
                            <a:srgbClr val="000000"/>
                          </a:solidFill>
                          <a:effectLst/>
                        </a:rPr>
                        <a:t>0</a:t>
                      </a:r>
                    </a:p>
                  </a:txBody>
                  <a:tcPr/>
                </a:tc>
                <a:tc>
                  <a:txBody>
                    <a:bodyPr/>
                    <a:lstStyle/>
                    <a:p>
                      <a:pPr algn="l" rtl="0" fontAlgn="base"/>
                      <a:r>
                        <a:rPr lang="en-US" sz="1800">
                          <a:solidFill>
                            <a:srgbClr val="000000"/>
                          </a:solidFill>
                          <a:effectLst/>
                        </a:rPr>
                        <a:t>0</a:t>
                      </a:r>
                    </a:p>
                  </a:txBody>
                  <a:tcPr/>
                </a:tc>
                <a:tc>
                  <a:txBody>
                    <a:bodyPr/>
                    <a:lstStyle/>
                    <a:p>
                      <a:pPr algn="l" rtl="0" fontAlgn="base"/>
                      <a:r>
                        <a:rPr lang="en-US" sz="1800">
                          <a:solidFill>
                            <a:srgbClr val="000000"/>
                          </a:solidFill>
                          <a:effectLst/>
                        </a:rPr>
                        <a:t>2.48</a:t>
                      </a:r>
                    </a:p>
                  </a:txBody>
                  <a:tcPr/>
                </a:tc>
                <a:extLst>
                  <a:ext uri="{0D108BD9-81ED-4DB2-BD59-A6C34878D82A}">
                    <a16:rowId xmlns:a16="http://schemas.microsoft.com/office/drawing/2014/main" val="4051944551"/>
                  </a:ext>
                </a:extLst>
              </a:tr>
              <a:tr h="999920">
                <a:tc>
                  <a:txBody>
                    <a:bodyPr/>
                    <a:lstStyle/>
                    <a:p>
                      <a:pPr algn="l" rtl="0" fontAlgn="base"/>
                      <a:r>
                        <a:rPr lang="en-US" sz="1800" b="1">
                          <a:solidFill>
                            <a:srgbClr val="000000"/>
                          </a:solidFill>
                          <a:effectLst/>
                        </a:rPr>
                        <a:t>Early Bird Segment</a:t>
                      </a:r>
                    </a:p>
                  </a:txBody>
                  <a:tcPr/>
                </a:tc>
                <a:tc>
                  <a:txBody>
                    <a:bodyPr/>
                    <a:lstStyle/>
                    <a:p>
                      <a:pPr algn="l" rtl="0" fontAlgn="base"/>
                      <a:r>
                        <a:rPr lang="en-US" sz="1800">
                          <a:solidFill>
                            <a:srgbClr val="000000"/>
                          </a:solidFill>
                          <a:effectLst/>
                        </a:rPr>
                        <a:t>10</a:t>
                      </a:r>
                    </a:p>
                  </a:txBody>
                  <a:tcPr/>
                </a:tc>
                <a:tc>
                  <a:txBody>
                    <a:bodyPr/>
                    <a:lstStyle/>
                    <a:p>
                      <a:pPr lvl="0" algn="l">
                        <a:buNone/>
                      </a:pPr>
                      <a:r>
                        <a:rPr lang="en-US" sz="1800">
                          <a:solidFill>
                            <a:srgbClr val="000000"/>
                          </a:solidFill>
                          <a:effectLst/>
                        </a:rPr>
                        <a:t>0</a:t>
                      </a:r>
                    </a:p>
                  </a:txBody>
                  <a:tcPr/>
                </a:tc>
                <a:tc>
                  <a:txBody>
                    <a:bodyPr/>
                    <a:lstStyle/>
                    <a:p>
                      <a:pPr algn="l" rtl="0" fontAlgn="base"/>
                      <a:r>
                        <a:rPr lang="en-US" sz="1800">
                          <a:solidFill>
                            <a:srgbClr val="000000"/>
                          </a:solidFill>
                          <a:effectLst/>
                        </a:rPr>
                        <a:t>0</a:t>
                      </a:r>
                    </a:p>
                  </a:txBody>
                  <a:tcPr/>
                </a:tc>
                <a:tc>
                  <a:txBody>
                    <a:bodyPr/>
                    <a:lstStyle/>
                    <a:p>
                      <a:pPr algn="l" rtl="0" fontAlgn="base"/>
                      <a:r>
                        <a:rPr lang="en-US" sz="1800">
                          <a:solidFill>
                            <a:srgbClr val="000000"/>
                          </a:solidFill>
                          <a:effectLst/>
                        </a:rPr>
                        <a:t>20</a:t>
                      </a:r>
                    </a:p>
                  </a:txBody>
                  <a:tcPr/>
                </a:tc>
                <a:tc>
                  <a:txBody>
                    <a:bodyPr/>
                    <a:lstStyle/>
                    <a:p>
                      <a:pPr algn="l" rtl="0" fontAlgn="base"/>
                      <a:r>
                        <a:rPr lang="en-US" sz="1800">
                          <a:solidFill>
                            <a:srgbClr val="000000"/>
                          </a:solidFill>
                          <a:effectLst/>
                        </a:rPr>
                        <a:t>35</a:t>
                      </a:r>
                    </a:p>
                  </a:txBody>
                  <a:tcPr/>
                </a:tc>
                <a:tc>
                  <a:txBody>
                    <a:bodyPr/>
                    <a:lstStyle/>
                    <a:p>
                      <a:pPr algn="l" rtl="0" fontAlgn="base"/>
                      <a:r>
                        <a:rPr lang="en-US" sz="1800">
                          <a:solidFill>
                            <a:srgbClr val="000000"/>
                          </a:solidFill>
                          <a:effectLst/>
                        </a:rPr>
                        <a:t>15</a:t>
                      </a:r>
                    </a:p>
                  </a:txBody>
                  <a:tcPr/>
                </a:tc>
                <a:tc>
                  <a:txBody>
                    <a:bodyPr/>
                    <a:lstStyle/>
                    <a:p>
                      <a:pPr algn="l" rtl="0" fontAlgn="base"/>
                      <a:r>
                        <a:rPr lang="en-US" sz="1800">
                          <a:solidFill>
                            <a:srgbClr val="000000"/>
                          </a:solidFill>
                          <a:effectLst/>
                        </a:rPr>
                        <a:t>20</a:t>
                      </a:r>
                    </a:p>
                  </a:txBody>
                  <a:tcPr/>
                </a:tc>
                <a:tc>
                  <a:txBody>
                    <a:bodyPr/>
                    <a:lstStyle/>
                    <a:p>
                      <a:pPr algn="l" rtl="0" fontAlgn="base"/>
                      <a:r>
                        <a:rPr lang="en-US" sz="1800">
                          <a:solidFill>
                            <a:srgbClr val="000000"/>
                          </a:solidFill>
                          <a:effectLst/>
                        </a:rPr>
                        <a:t>0</a:t>
                      </a:r>
                    </a:p>
                  </a:txBody>
                  <a:tcPr/>
                </a:tc>
                <a:tc>
                  <a:txBody>
                    <a:bodyPr/>
                    <a:lstStyle/>
                    <a:p>
                      <a:pPr algn="l" rtl="0" fontAlgn="base"/>
                      <a:r>
                        <a:rPr lang="en-US" sz="1800">
                          <a:solidFill>
                            <a:srgbClr val="000000"/>
                          </a:solidFill>
                          <a:effectLst/>
                        </a:rPr>
                        <a:t>3.7</a:t>
                      </a:r>
                    </a:p>
                  </a:txBody>
                  <a:tcPr/>
                </a:tc>
                <a:extLst>
                  <a:ext uri="{0D108BD9-81ED-4DB2-BD59-A6C34878D82A}">
                    <a16:rowId xmlns:a16="http://schemas.microsoft.com/office/drawing/2014/main" val="2105045276"/>
                  </a:ext>
                </a:extLst>
              </a:tr>
              <a:tr h="999920">
                <a:tc>
                  <a:txBody>
                    <a:bodyPr/>
                    <a:lstStyle/>
                    <a:p>
                      <a:pPr lvl="0" algn="l">
                        <a:buNone/>
                      </a:pPr>
                      <a:r>
                        <a:rPr lang="en-US" sz="1800" b="1">
                          <a:solidFill>
                            <a:srgbClr val="000000"/>
                          </a:solidFill>
                          <a:effectLst/>
                        </a:rPr>
                        <a:t>Premium Wealth Maximizer</a:t>
                      </a:r>
                    </a:p>
                  </a:txBody>
                  <a:tcPr/>
                </a:tc>
                <a:tc>
                  <a:txBody>
                    <a:bodyPr/>
                    <a:lstStyle/>
                    <a:p>
                      <a:pPr lvl="0" algn="l">
                        <a:buNone/>
                      </a:pPr>
                      <a:r>
                        <a:rPr lang="en-US" sz="1800">
                          <a:solidFill>
                            <a:srgbClr val="000000"/>
                          </a:solidFill>
                          <a:effectLst/>
                        </a:rPr>
                        <a:t>27</a:t>
                      </a:r>
                    </a:p>
                  </a:txBody>
                  <a:tcPr/>
                </a:tc>
                <a:tc>
                  <a:txBody>
                    <a:bodyPr/>
                    <a:lstStyle/>
                    <a:p>
                      <a:pPr lvl="0" algn="l">
                        <a:buNone/>
                      </a:pPr>
                      <a:r>
                        <a:rPr lang="en-US" sz="1800">
                          <a:solidFill>
                            <a:srgbClr val="000000"/>
                          </a:solidFill>
                          <a:effectLst/>
                        </a:rPr>
                        <a:t>0</a:t>
                      </a:r>
                    </a:p>
                  </a:txBody>
                  <a:tcPr/>
                </a:tc>
                <a:tc>
                  <a:txBody>
                    <a:bodyPr/>
                    <a:lstStyle/>
                    <a:p>
                      <a:pPr lvl="0" algn="l">
                        <a:buNone/>
                      </a:pPr>
                      <a:r>
                        <a:rPr lang="en-US" sz="1800">
                          <a:solidFill>
                            <a:srgbClr val="000000"/>
                          </a:solidFill>
                          <a:effectLst/>
                        </a:rPr>
                        <a:t>0</a:t>
                      </a:r>
                    </a:p>
                  </a:txBody>
                  <a:tcPr/>
                </a:tc>
                <a:tc>
                  <a:txBody>
                    <a:bodyPr/>
                    <a:lstStyle/>
                    <a:p>
                      <a:pPr lvl="0" algn="l">
                        <a:buNone/>
                      </a:pPr>
                      <a:r>
                        <a:rPr lang="en-US" sz="1800">
                          <a:solidFill>
                            <a:srgbClr val="000000"/>
                          </a:solidFill>
                          <a:effectLst/>
                        </a:rPr>
                        <a:t>24</a:t>
                      </a:r>
                    </a:p>
                  </a:txBody>
                  <a:tcPr/>
                </a:tc>
                <a:tc>
                  <a:txBody>
                    <a:bodyPr/>
                    <a:lstStyle/>
                    <a:p>
                      <a:pPr lvl="0" algn="l">
                        <a:buNone/>
                      </a:pPr>
                      <a:r>
                        <a:rPr lang="en-US" sz="1800">
                          <a:solidFill>
                            <a:srgbClr val="000000"/>
                          </a:solidFill>
                          <a:effectLst/>
                        </a:rPr>
                        <a:t>21</a:t>
                      </a:r>
                    </a:p>
                  </a:txBody>
                  <a:tcPr/>
                </a:tc>
                <a:tc>
                  <a:txBody>
                    <a:bodyPr/>
                    <a:lstStyle/>
                    <a:p>
                      <a:pPr lvl="0" algn="l">
                        <a:buNone/>
                      </a:pPr>
                      <a:r>
                        <a:rPr lang="en-US" sz="1800">
                          <a:solidFill>
                            <a:srgbClr val="000000"/>
                          </a:solidFill>
                          <a:effectLst/>
                        </a:rPr>
                        <a:t>18</a:t>
                      </a:r>
                    </a:p>
                  </a:txBody>
                  <a:tcPr/>
                </a:tc>
                <a:tc>
                  <a:txBody>
                    <a:bodyPr/>
                    <a:lstStyle/>
                    <a:p>
                      <a:pPr lvl="0" algn="l">
                        <a:buNone/>
                      </a:pPr>
                      <a:r>
                        <a:rPr lang="en-US" sz="1800">
                          <a:solidFill>
                            <a:srgbClr val="000000"/>
                          </a:solidFill>
                          <a:effectLst/>
                        </a:rPr>
                        <a:t>0</a:t>
                      </a:r>
                    </a:p>
                  </a:txBody>
                  <a:tcPr/>
                </a:tc>
                <a:tc>
                  <a:txBody>
                    <a:bodyPr/>
                    <a:lstStyle/>
                    <a:p>
                      <a:pPr lvl="0" algn="l">
                        <a:buNone/>
                      </a:pPr>
                      <a:r>
                        <a:rPr lang="en-US" sz="1800">
                          <a:solidFill>
                            <a:srgbClr val="000000"/>
                          </a:solidFill>
                          <a:effectLst/>
                        </a:rPr>
                        <a:t>10</a:t>
                      </a:r>
                    </a:p>
                  </a:txBody>
                  <a:tcPr/>
                </a:tc>
                <a:tc>
                  <a:txBody>
                    <a:bodyPr/>
                    <a:lstStyle/>
                    <a:p>
                      <a:pPr lvl="0" algn="l">
                        <a:buNone/>
                      </a:pPr>
                      <a:r>
                        <a:rPr lang="en-US" sz="1800">
                          <a:solidFill>
                            <a:srgbClr val="000000"/>
                          </a:solidFill>
                          <a:effectLst/>
                        </a:rPr>
                        <a:t>3.05</a:t>
                      </a:r>
                    </a:p>
                  </a:txBody>
                  <a:tcPr/>
                </a:tc>
                <a:extLst>
                  <a:ext uri="{0D108BD9-81ED-4DB2-BD59-A6C34878D82A}">
                    <a16:rowId xmlns:a16="http://schemas.microsoft.com/office/drawing/2014/main" val="2849704185"/>
                  </a:ext>
                </a:extLst>
              </a:tr>
            </a:tbl>
          </a:graphicData>
        </a:graphic>
      </p:graphicFrame>
    </p:spTree>
    <p:extLst>
      <p:ext uri="{BB962C8B-B14F-4D97-AF65-F5344CB8AC3E}">
        <p14:creationId xmlns:p14="http://schemas.microsoft.com/office/powerpoint/2010/main" val="2994538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DA4AF-5A89-B657-62C2-CDC1142A9352}"/>
              </a:ext>
            </a:extLst>
          </p:cNvPr>
          <p:cNvSpPr>
            <a:spLocks noGrp="1"/>
          </p:cNvSpPr>
          <p:nvPr>
            <p:ph type="title"/>
          </p:nvPr>
        </p:nvSpPr>
        <p:spPr>
          <a:xfrm>
            <a:off x="6590662" y="3881310"/>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MACROECONOMICS ANALYSIS</a:t>
            </a:r>
          </a:p>
        </p:txBody>
      </p:sp>
      <p:pic>
        <p:nvPicPr>
          <p:cNvPr id="7" name="Graphic 6" descr="Upward trend">
            <a:extLst>
              <a:ext uri="{FF2B5EF4-FFF2-40B4-BE49-F238E27FC236}">
                <a16:creationId xmlns:a16="http://schemas.microsoft.com/office/drawing/2014/main" id="{145508FD-ECE5-76D6-B3EF-36A5FF57EF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4589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64A939E-019A-92E1-E7A8-DDDAF05AF243}"/>
              </a:ext>
            </a:extLst>
          </p:cNvPr>
          <p:cNvGraphicFramePr>
            <a:graphicFrameLocks noGrp="1"/>
          </p:cNvGraphicFramePr>
          <p:nvPr>
            <p:ph idx="1"/>
            <p:extLst>
              <p:ext uri="{D42A27DB-BD31-4B8C-83A1-F6EECF244321}">
                <p14:modId xmlns:p14="http://schemas.microsoft.com/office/powerpoint/2010/main" val="3904153550"/>
              </p:ext>
            </p:extLst>
          </p:nvPr>
        </p:nvGraphicFramePr>
        <p:xfrm>
          <a:off x="-1207210" y="444268"/>
          <a:ext cx="14323882" cy="5707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2492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of people&amp;#39;s faces and numbers&#10;&#10;Description automatically generated">
            <a:extLst>
              <a:ext uri="{FF2B5EF4-FFF2-40B4-BE49-F238E27FC236}">
                <a16:creationId xmlns:a16="http://schemas.microsoft.com/office/drawing/2014/main" id="{83032A4B-2066-43F1-E8E5-799945A844F9}"/>
              </a:ext>
            </a:extLst>
          </p:cNvPr>
          <p:cNvPicPr>
            <a:picLocks noChangeAspect="1"/>
          </p:cNvPicPr>
          <p:nvPr/>
        </p:nvPicPr>
        <p:blipFill rotWithShape="1">
          <a:blip r:embed="rId2"/>
          <a:srcRect r="541" b="67354"/>
          <a:stretch/>
        </p:blipFill>
        <p:spPr>
          <a:xfrm>
            <a:off x="1377109" y="297848"/>
            <a:ext cx="4403211" cy="6003513"/>
          </a:xfrm>
          <a:prstGeom prst="rect">
            <a:avLst/>
          </a:prstGeom>
        </p:spPr>
      </p:pic>
      <p:pic>
        <p:nvPicPr>
          <p:cNvPr id="5" name="Picture 4" descr="A chart of people&amp;#39;s faces and numbers&#10;&#10;Description automatically generated">
            <a:extLst>
              <a:ext uri="{FF2B5EF4-FFF2-40B4-BE49-F238E27FC236}">
                <a16:creationId xmlns:a16="http://schemas.microsoft.com/office/drawing/2014/main" id="{DA64F4C0-9C07-BFDE-A33A-35EFA8D3AB35}"/>
              </a:ext>
            </a:extLst>
          </p:cNvPr>
          <p:cNvPicPr>
            <a:picLocks noChangeAspect="1"/>
          </p:cNvPicPr>
          <p:nvPr/>
        </p:nvPicPr>
        <p:blipFill rotWithShape="1">
          <a:blip r:embed="rId2"/>
          <a:srcRect t="32732" r="541" b="56529"/>
          <a:stretch/>
        </p:blipFill>
        <p:spPr>
          <a:xfrm>
            <a:off x="6287656" y="1714311"/>
            <a:ext cx="5042104" cy="3419091"/>
          </a:xfrm>
          <a:prstGeom prst="rect">
            <a:avLst/>
          </a:prstGeom>
        </p:spPr>
      </p:pic>
    </p:spTree>
    <p:extLst>
      <p:ext uri="{BB962C8B-B14F-4D97-AF65-F5344CB8AC3E}">
        <p14:creationId xmlns:p14="http://schemas.microsoft.com/office/powerpoint/2010/main" val="2978491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hart of people&amp;#39;s faces and numbers&#10;&#10;Description automatically generated">
            <a:extLst>
              <a:ext uri="{FF2B5EF4-FFF2-40B4-BE49-F238E27FC236}">
                <a16:creationId xmlns:a16="http://schemas.microsoft.com/office/drawing/2014/main" id="{B8BD5EAC-ECBC-1F74-739A-130E4CA2599E}"/>
              </a:ext>
            </a:extLst>
          </p:cNvPr>
          <p:cNvPicPr>
            <a:picLocks noChangeAspect="1"/>
          </p:cNvPicPr>
          <p:nvPr/>
        </p:nvPicPr>
        <p:blipFill rotWithShape="1">
          <a:blip r:embed="rId2"/>
          <a:srcRect t="43003" r="641" b="26660"/>
          <a:stretch/>
        </p:blipFill>
        <p:spPr>
          <a:xfrm>
            <a:off x="2683499" y="234847"/>
            <a:ext cx="3410289" cy="6331331"/>
          </a:xfrm>
          <a:prstGeom prst="rect">
            <a:avLst/>
          </a:prstGeom>
        </p:spPr>
      </p:pic>
      <p:pic>
        <p:nvPicPr>
          <p:cNvPr id="3" name="Picture 2" descr="A chart of people&amp;#39;s faces and numbers&#10;&#10;Description automatically generated">
            <a:extLst>
              <a:ext uri="{FF2B5EF4-FFF2-40B4-BE49-F238E27FC236}">
                <a16:creationId xmlns:a16="http://schemas.microsoft.com/office/drawing/2014/main" id="{EEF1CF15-0BCF-0959-A839-998B0347CD23}"/>
              </a:ext>
            </a:extLst>
          </p:cNvPr>
          <p:cNvPicPr>
            <a:picLocks noChangeAspect="1"/>
          </p:cNvPicPr>
          <p:nvPr/>
        </p:nvPicPr>
        <p:blipFill rotWithShape="1">
          <a:blip r:embed="rId2"/>
          <a:srcRect t="73136" r="641" b="2656"/>
          <a:stretch/>
        </p:blipFill>
        <p:spPr>
          <a:xfrm>
            <a:off x="6737179" y="877721"/>
            <a:ext cx="4327983" cy="5512916"/>
          </a:xfrm>
          <a:prstGeom prst="rect">
            <a:avLst/>
          </a:prstGeom>
        </p:spPr>
      </p:pic>
    </p:spTree>
    <p:extLst>
      <p:ext uri="{BB962C8B-B14F-4D97-AF65-F5344CB8AC3E}">
        <p14:creationId xmlns:p14="http://schemas.microsoft.com/office/powerpoint/2010/main" val="8323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F208468-BE39-BBC4-3453-A4D0F96A726A}"/>
              </a:ext>
            </a:extLst>
          </p:cNvPr>
          <p:cNvGraphicFramePr>
            <a:graphicFrameLocks noGrp="1"/>
          </p:cNvGraphicFramePr>
          <p:nvPr>
            <p:ph idx="1"/>
            <p:extLst>
              <p:ext uri="{D42A27DB-BD31-4B8C-83A1-F6EECF244321}">
                <p14:modId xmlns:p14="http://schemas.microsoft.com/office/powerpoint/2010/main" val="1918841637"/>
              </p:ext>
            </p:extLst>
          </p:nvPr>
        </p:nvGraphicFramePr>
        <p:xfrm>
          <a:off x="393700" y="984711"/>
          <a:ext cx="9820845" cy="4369365"/>
        </p:xfrm>
        <a:graphic>
          <a:graphicData uri="http://schemas.openxmlformats.org/drawingml/2006/table">
            <a:tbl>
              <a:tblPr firstRow="1" bandRow="1">
                <a:tableStyleId>{E8B1032C-EA38-4F05-BA0D-38AFFFC7BED3}</a:tableStyleId>
              </a:tblPr>
              <a:tblGrid>
                <a:gridCol w="3273615">
                  <a:extLst>
                    <a:ext uri="{9D8B030D-6E8A-4147-A177-3AD203B41FA5}">
                      <a16:colId xmlns:a16="http://schemas.microsoft.com/office/drawing/2014/main" val="2585803240"/>
                    </a:ext>
                  </a:extLst>
                </a:gridCol>
                <a:gridCol w="3273615">
                  <a:extLst>
                    <a:ext uri="{9D8B030D-6E8A-4147-A177-3AD203B41FA5}">
                      <a16:colId xmlns:a16="http://schemas.microsoft.com/office/drawing/2014/main" val="1406604079"/>
                    </a:ext>
                  </a:extLst>
                </a:gridCol>
                <a:gridCol w="3273615">
                  <a:extLst>
                    <a:ext uri="{9D8B030D-6E8A-4147-A177-3AD203B41FA5}">
                      <a16:colId xmlns:a16="http://schemas.microsoft.com/office/drawing/2014/main" val="2687671257"/>
                    </a:ext>
                  </a:extLst>
                </a:gridCol>
              </a:tblGrid>
              <a:tr h="873873">
                <a:tc>
                  <a:txBody>
                    <a:bodyPr/>
                    <a:lstStyle/>
                    <a:p>
                      <a:pPr algn="ctr"/>
                      <a:r>
                        <a:rPr lang="en-US" sz="2800"/>
                        <a:t>Year of Term</a:t>
                      </a:r>
                    </a:p>
                  </a:txBody>
                  <a:tcPr anchor="ctr"/>
                </a:tc>
                <a:tc>
                  <a:txBody>
                    <a:bodyPr/>
                    <a:lstStyle/>
                    <a:p>
                      <a:pPr algn="ctr"/>
                      <a:r>
                        <a:rPr lang="en-US" sz="2800"/>
                        <a:t>Positive Returns</a:t>
                      </a:r>
                    </a:p>
                  </a:txBody>
                  <a:tcPr anchor="ctr"/>
                </a:tc>
                <a:tc>
                  <a:txBody>
                    <a:bodyPr/>
                    <a:lstStyle/>
                    <a:p>
                      <a:pPr algn="ctr"/>
                      <a:r>
                        <a:rPr lang="en-US" sz="2800"/>
                        <a:t>Negative Returns</a:t>
                      </a:r>
                    </a:p>
                  </a:txBody>
                  <a:tcPr anchor="ctr"/>
                </a:tc>
                <a:extLst>
                  <a:ext uri="{0D108BD9-81ED-4DB2-BD59-A6C34878D82A}">
                    <a16:rowId xmlns:a16="http://schemas.microsoft.com/office/drawing/2014/main" val="1246783238"/>
                  </a:ext>
                </a:extLst>
              </a:tr>
              <a:tr h="873873">
                <a:tc>
                  <a:txBody>
                    <a:bodyPr/>
                    <a:lstStyle/>
                    <a:p>
                      <a:pPr algn="ctr"/>
                      <a:r>
                        <a:rPr lang="en-US" sz="2800"/>
                        <a:t>1</a:t>
                      </a:r>
                    </a:p>
                  </a:txBody>
                  <a:tcPr anchor="ctr"/>
                </a:tc>
                <a:tc>
                  <a:txBody>
                    <a:bodyPr/>
                    <a:lstStyle/>
                    <a:p>
                      <a:pPr algn="ctr"/>
                      <a:r>
                        <a:rPr lang="en-US" sz="2800"/>
                        <a:t>57%</a:t>
                      </a:r>
                    </a:p>
                  </a:txBody>
                  <a:tcPr anchor="ctr"/>
                </a:tc>
                <a:tc>
                  <a:txBody>
                    <a:bodyPr/>
                    <a:lstStyle/>
                    <a:p>
                      <a:pPr algn="ctr"/>
                      <a:r>
                        <a:rPr lang="en-US" sz="2800"/>
                        <a:t>43%</a:t>
                      </a:r>
                    </a:p>
                  </a:txBody>
                  <a:tcPr anchor="ctr"/>
                </a:tc>
                <a:extLst>
                  <a:ext uri="{0D108BD9-81ED-4DB2-BD59-A6C34878D82A}">
                    <a16:rowId xmlns:a16="http://schemas.microsoft.com/office/drawing/2014/main" val="3846468243"/>
                  </a:ext>
                </a:extLst>
              </a:tr>
              <a:tr h="873873">
                <a:tc>
                  <a:txBody>
                    <a:bodyPr/>
                    <a:lstStyle/>
                    <a:p>
                      <a:pPr algn="ctr"/>
                      <a:r>
                        <a:rPr lang="en-US" sz="2800"/>
                        <a:t>2</a:t>
                      </a:r>
                    </a:p>
                  </a:txBody>
                  <a:tcPr anchor="ctr"/>
                </a:tc>
                <a:tc>
                  <a:txBody>
                    <a:bodyPr/>
                    <a:lstStyle/>
                    <a:p>
                      <a:pPr algn="ctr"/>
                      <a:r>
                        <a:rPr lang="en-US" sz="2800"/>
                        <a:t>65%</a:t>
                      </a:r>
                    </a:p>
                  </a:txBody>
                  <a:tcPr anchor="ctr"/>
                </a:tc>
                <a:tc>
                  <a:txBody>
                    <a:bodyPr/>
                    <a:lstStyle/>
                    <a:p>
                      <a:pPr algn="ctr"/>
                      <a:r>
                        <a:rPr lang="en-US" sz="2800"/>
                        <a:t>35%</a:t>
                      </a:r>
                    </a:p>
                  </a:txBody>
                  <a:tcPr anchor="ctr"/>
                </a:tc>
                <a:extLst>
                  <a:ext uri="{0D108BD9-81ED-4DB2-BD59-A6C34878D82A}">
                    <a16:rowId xmlns:a16="http://schemas.microsoft.com/office/drawing/2014/main" val="4225790672"/>
                  </a:ext>
                </a:extLst>
              </a:tr>
              <a:tr h="873873">
                <a:tc>
                  <a:txBody>
                    <a:bodyPr/>
                    <a:lstStyle/>
                    <a:p>
                      <a:pPr algn="ctr"/>
                      <a:r>
                        <a:rPr lang="en-US" sz="2800"/>
                        <a:t>3</a:t>
                      </a:r>
                    </a:p>
                  </a:txBody>
                  <a:tcPr anchor="ctr"/>
                </a:tc>
                <a:tc>
                  <a:txBody>
                    <a:bodyPr/>
                    <a:lstStyle/>
                    <a:p>
                      <a:pPr algn="ctr"/>
                      <a:r>
                        <a:rPr lang="en-US" sz="2800"/>
                        <a:t>91%</a:t>
                      </a:r>
                    </a:p>
                  </a:txBody>
                  <a:tcPr anchor="ctr"/>
                </a:tc>
                <a:tc>
                  <a:txBody>
                    <a:bodyPr/>
                    <a:lstStyle/>
                    <a:p>
                      <a:pPr algn="ctr"/>
                      <a:r>
                        <a:rPr lang="en-US" sz="2800"/>
                        <a:t>9%</a:t>
                      </a:r>
                    </a:p>
                  </a:txBody>
                  <a:tcPr anchor="ctr"/>
                </a:tc>
                <a:extLst>
                  <a:ext uri="{0D108BD9-81ED-4DB2-BD59-A6C34878D82A}">
                    <a16:rowId xmlns:a16="http://schemas.microsoft.com/office/drawing/2014/main" val="3295721683"/>
                  </a:ext>
                </a:extLst>
              </a:tr>
              <a:tr h="873873">
                <a:tc>
                  <a:txBody>
                    <a:bodyPr/>
                    <a:lstStyle/>
                    <a:p>
                      <a:pPr algn="ctr"/>
                      <a:r>
                        <a:rPr lang="en-US" sz="2800"/>
                        <a:t>4</a:t>
                      </a:r>
                    </a:p>
                  </a:txBody>
                  <a:tcPr anchor="ctr"/>
                </a:tc>
                <a:tc>
                  <a:txBody>
                    <a:bodyPr/>
                    <a:lstStyle/>
                    <a:p>
                      <a:pPr algn="ctr"/>
                      <a:r>
                        <a:rPr lang="en-US" sz="2800"/>
                        <a:t>82%</a:t>
                      </a:r>
                    </a:p>
                  </a:txBody>
                  <a:tcPr anchor="ctr"/>
                </a:tc>
                <a:tc>
                  <a:txBody>
                    <a:bodyPr/>
                    <a:lstStyle/>
                    <a:p>
                      <a:pPr algn="ctr"/>
                      <a:r>
                        <a:rPr lang="en-US" sz="2800"/>
                        <a:t>18%</a:t>
                      </a:r>
                    </a:p>
                  </a:txBody>
                  <a:tcPr anchor="ctr"/>
                </a:tc>
                <a:extLst>
                  <a:ext uri="{0D108BD9-81ED-4DB2-BD59-A6C34878D82A}">
                    <a16:rowId xmlns:a16="http://schemas.microsoft.com/office/drawing/2014/main" val="2117009298"/>
                  </a:ext>
                </a:extLst>
              </a:tr>
            </a:tbl>
          </a:graphicData>
        </a:graphic>
      </p:graphicFrame>
    </p:spTree>
    <p:extLst>
      <p:ext uri="{BB962C8B-B14F-4D97-AF65-F5344CB8AC3E}">
        <p14:creationId xmlns:p14="http://schemas.microsoft.com/office/powerpoint/2010/main" val="2905278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1472-BAAF-232F-0A44-1421B5860934}"/>
              </a:ext>
            </a:extLst>
          </p:cNvPr>
          <p:cNvSpPr>
            <a:spLocks noGrp="1"/>
          </p:cNvSpPr>
          <p:nvPr>
            <p:ph type="title"/>
          </p:nvPr>
        </p:nvSpPr>
        <p:spPr/>
        <p:txBody>
          <a:bodyPr/>
          <a:lstStyle/>
          <a:p>
            <a:r>
              <a:rPr lang="en-US" sz="5300">
                <a:ea typeface="Calibri Light"/>
                <a:cs typeface="Calibri Light"/>
              </a:rPr>
              <a:t>Monte Carlo Simulation</a:t>
            </a:r>
            <a:endParaRPr lang="en-US"/>
          </a:p>
        </p:txBody>
      </p:sp>
    </p:spTree>
    <p:extLst>
      <p:ext uri="{BB962C8B-B14F-4D97-AF65-F5344CB8AC3E}">
        <p14:creationId xmlns:p14="http://schemas.microsoft.com/office/powerpoint/2010/main" val="2689641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1472-BAAF-232F-0A44-1421B5860934}"/>
              </a:ext>
            </a:extLst>
          </p:cNvPr>
          <p:cNvSpPr>
            <a:spLocks noGrp="1"/>
          </p:cNvSpPr>
          <p:nvPr>
            <p:ph type="title"/>
          </p:nvPr>
        </p:nvSpPr>
        <p:spPr/>
        <p:txBody>
          <a:bodyPr/>
          <a:lstStyle/>
          <a:p>
            <a:r>
              <a:rPr lang="en-US" b="1">
                <a:ea typeface="Calibri Light"/>
                <a:cs typeface="Calibri Light"/>
              </a:rPr>
              <a:t>Data Visualization </a:t>
            </a:r>
          </a:p>
        </p:txBody>
      </p:sp>
    </p:spTree>
    <p:extLst>
      <p:ext uri="{BB962C8B-B14F-4D97-AF65-F5344CB8AC3E}">
        <p14:creationId xmlns:p14="http://schemas.microsoft.com/office/powerpoint/2010/main" val="184877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F1B8-3837-355E-95F2-2AE50BE25FBC}"/>
              </a:ext>
            </a:extLst>
          </p:cNvPr>
          <p:cNvSpPr>
            <a:spLocks noGrp="1"/>
          </p:cNvSpPr>
          <p:nvPr>
            <p:ph type="title"/>
          </p:nvPr>
        </p:nvSpPr>
        <p:spPr/>
        <p:txBody>
          <a:bodyPr/>
          <a:lstStyle/>
          <a:p>
            <a:r>
              <a:rPr lang="en-US" b="1">
                <a:ea typeface="Calibri Light"/>
                <a:cs typeface="Calibri Light"/>
              </a:rPr>
              <a:t>Exploring Yahoo Finance Data using Web Services</a:t>
            </a:r>
            <a:endParaRPr lang="en-US"/>
          </a:p>
        </p:txBody>
      </p:sp>
    </p:spTree>
    <p:extLst>
      <p:ext uri="{BB962C8B-B14F-4D97-AF65-F5344CB8AC3E}">
        <p14:creationId xmlns:p14="http://schemas.microsoft.com/office/powerpoint/2010/main" val="3844515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6FDBB9-BE45-6F96-943A-0DECB8C5BF0B}"/>
              </a:ext>
            </a:extLst>
          </p:cNvPr>
          <p:cNvSpPr>
            <a:spLocks noGrp="1"/>
          </p:cNvSpPr>
          <p:nvPr>
            <p:ph type="title"/>
          </p:nvPr>
        </p:nvSpPr>
        <p:spPr/>
        <p:txBody>
          <a:bodyPr/>
          <a:lstStyle/>
          <a:p>
            <a:r>
              <a:rPr lang="en-US"/>
              <a:t>ER DIAGRAM</a:t>
            </a:r>
          </a:p>
        </p:txBody>
      </p:sp>
      <p:sp>
        <p:nvSpPr>
          <p:cNvPr id="5" name="Slide Number Placeholder 4">
            <a:extLst>
              <a:ext uri="{FF2B5EF4-FFF2-40B4-BE49-F238E27FC236}">
                <a16:creationId xmlns:a16="http://schemas.microsoft.com/office/drawing/2014/main" id="{D2F2E72A-446B-A7F8-39D0-69CD68F43ECF}"/>
              </a:ext>
            </a:extLst>
          </p:cNvPr>
          <p:cNvSpPr>
            <a:spLocks noGrp="1"/>
          </p:cNvSpPr>
          <p:nvPr>
            <p:ph type="sldNum" sz="quarter" idx="14"/>
          </p:nvPr>
        </p:nvSpPr>
        <p:spPr/>
        <p:txBody>
          <a:bodyPr/>
          <a:lstStyle/>
          <a:p>
            <a:pPr>
              <a:defRPr/>
            </a:pPr>
            <a:fld id="{E6474CC2-1230-4213-AD1A-4B2FEEABA7A1}" type="slidenum">
              <a:rPr lang="en-US" smtClean="0"/>
              <a:pPr>
                <a:defRPr/>
              </a:pPr>
              <a:t>5</a:t>
            </a:fld>
            <a:endParaRPr lang="en-US"/>
          </a:p>
        </p:txBody>
      </p:sp>
      <p:pic>
        <p:nvPicPr>
          <p:cNvPr id="3" name="Picture 2">
            <a:extLst>
              <a:ext uri="{FF2B5EF4-FFF2-40B4-BE49-F238E27FC236}">
                <a16:creationId xmlns:a16="http://schemas.microsoft.com/office/drawing/2014/main" id="{318DF1FD-764E-B73D-D17A-BC3670645DD9}"/>
              </a:ext>
            </a:extLst>
          </p:cNvPr>
          <p:cNvPicPr>
            <a:picLocks noChangeAspect="1"/>
          </p:cNvPicPr>
          <p:nvPr/>
        </p:nvPicPr>
        <p:blipFill>
          <a:blip r:embed="rId2"/>
          <a:stretch>
            <a:fillRect/>
          </a:stretch>
        </p:blipFill>
        <p:spPr>
          <a:xfrm>
            <a:off x="175507" y="797877"/>
            <a:ext cx="7013233" cy="5733446"/>
          </a:xfrm>
          <a:prstGeom prst="rect">
            <a:avLst/>
          </a:prstGeom>
        </p:spPr>
      </p:pic>
      <p:pic>
        <p:nvPicPr>
          <p:cNvPr id="7" name="Picture 6">
            <a:extLst>
              <a:ext uri="{FF2B5EF4-FFF2-40B4-BE49-F238E27FC236}">
                <a16:creationId xmlns:a16="http://schemas.microsoft.com/office/drawing/2014/main" id="{379B66E4-3297-295D-1EE4-0ECC25FAD9A6}"/>
              </a:ext>
            </a:extLst>
          </p:cNvPr>
          <p:cNvPicPr>
            <a:picLocks noChangeAspect="1"/>
          </p:cNvPicPr>
          <p:nvPr/>
        </p:nvPicPr>
        <p:blipFill>
          <a:blip r:embed="rId3"/>
          <a:stretch>
            <a:fillRect/>
          </a:stretch>
        </p:blipFill>
        <p:spPr>
          <a:xfrm>
            <a:off x="7188740" y="567044"/>
            <a:ext cx="5211188" cy="6274340"/>
          </a:xfrm>
          <a:prstGeom prst="rect">
            <a:avLst/>
          </a:prstGeom>
        </p:spPr>
      </p:pic>
    </p:spTree>
    <p:extLst>
      <p:ext uri="{BB962C8B-B14F-4D97-AF65-F5344CB8AC3E}">
        <p14:creationId xmlns:p14="http://schemas.microsoft.com/office/powerpoint/2010/main" val="2830518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1D03-6B47-B057-A907-DB25EFDCFAAF}"/>
              </a:ext>
            </a:extLst>
          </p:cNvPr>
          <p:cNvSpPr>
            <a:spLocks noGrp="1"/>
          </p:cNvSpPr>
          <p:nvPr>
            <p:ph type="title"/>
          </p:nvPr>
        </p:nvSpPr>
        <p:spPr/>
        <p:txBody>
          <a:bodyPr/>
          <a:lstStyle/>
          <a:p>
            <a:r>
              <a:rPr lang="en-US" b="1">
                <a:ea typeface="Calibri Light"/>
                <a:cs typeface="Calibri Light"/>
              </a:rPr>
              <a:t>Data Integration using Talend</a:t>
            </a:r>
            <a:endParaRPr lang="en-US"/>
          </a:p>
        </p:txBody>
      </p:sp>
    </p:spTree>
    <p:extLst>
      <p:ext uri="{BB962C8B-B14F-4D97-AF65-F5344CB8AC3E}">
        <p14:creationId xmlns:p14="http://schemas.microsoft.com/office/powerpoint/2010/main" val="2178502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6AAEC-73A1-5946-E193-D96B7FCC133B}"/>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kern="1200">
                <a:solidFill>
                  <a:srgbClr val="FFFFFF"/>
                </a:solidFill>
                <a:latin typeface="+mj-lt"/>
                <a:ea typeface="+mj-ea"/>
                <a:cs typeface="+mj-cs"/>
              </a:rPr>
              <a:t>Future Work</a:t>
            </a:r>
          </a:p>
        </p:txBody>
      </p:sp>
      <p:graphicFrame>
        <p:nvGraphicFramePr>
          <p:cNvPr id="6" name="Content Placeholder 2">
            <a:extLst>
              <a:ext uri="{FF2B5EF4-FFF2-40B4-BE49-F238E27FC236}">
                <a16:creationId xmlns:a16="http://schemas.microsoft.com/office/drawing/2014/main" id="{13811CBF-B440-7DF9-9C39-3D16917158C9}"/>
              </a:ext>
            </a:extLst>
          </p:cNvPr>
          <p:cNvGraphicFramePr>
            <a:graphicFrameLocks noGrp="1"/>
          </p:cNvGraphicFramePr>
          <p:nvPr>
            <p:ph idx="1"/>
            <p:extLst>
              <p:ext uri="{D42A27DB-BD31-4B8C-83A1-F6EECF244321}">
                <p14:modId xmlns:p14="http://schemas.microsoft.com/office/powerpoint/2010/main" val="367654080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2254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87" y="3321246"/>
            <a:ext cx="10670741" cy="1107996"/>
          </a:xfrm>
        </p:spPr>
        <p:txBody>
          <a:bodyPr/>
          <a:lstStyle/>
          <a:p>
            <a:r>
              <a:rPr lang="en-US" sz="6600">
                <a:solidFill>
                  <a:srgbClr val="3F9835"/>
                </a:solidFill>
                <a:latin typeface="Arial"/>
                <a:cs typeface="Arial"/>
              </a:rPr>
              <a:t>Q</a:t>
            </a:r>
            <a:r>
              <a:rPr lang="en-US" sz="5400">
                <a:solidFill>
                  <a:srgbClr val="3F9835"/>
                </a:solidFill>
                <a:latin typeface="Arial"/>
                <a:cs typeface="Arial"/>
              </a:rPr>
              <a:t>&amp;</a:t>
            </a:r>
            <a:r>
              <a:rPr lang="en-US" sz="6600">
                <a:solidFill>
                  <a:srgbClr val="3F9835"/>
                </a:solidFill>
                <a:latin typeface="Arial"/>
                <a:cs typeface="Arial"/>
              </a:rPr>
              <a:t>A</a:t>
            </a:r>
            <a:endParaRPr lang="en-US" sz="6600">
              <a:solidFill>
                <a:srgbClr val="3F9835"/>
              </a:solidFill>
            </a:endParaRPr>
          </a:p>
        </p:txBody>
      </p:sp>
      <p:sp>
        <p:nvSpPr>
          <p:cNvPr id="3" name="Slide Number Placeholder 2"/>
          <p:cNvSpPr>
            <a:spLocks noGrp="1"/>
          </p:cNvSpPr>
          <p:nvPr>
            <p:ph type="sldNum" sz="quarter" idx="14"/>
          </p:nvPr>
        </p:nvSpPr>
        <p:spPr/>
        <p:txBody>
          <a:bodyPr/>
          <a:lstStyle/>
          <a:p>
            <a:pPr>
              <a:defRPr/>
            </a:pPr>
            <a:fld id="{E6474CC2-1230-4213-AD1A-4B2FEEABA7A1}" type="slidenum">
              <a:rPr lang="en-US" smtClean="0"/>
              <a:pPr>
                <a:defRPr/>
              </a:pPr>
              <a:t>52</a:t>
            </a:fld>
            <a:endParaRPr lang="en-US"/>
          </a:p>
        </p:txBody>
      </p:sp>
    </p:spTree>
    <p:extLst>
      <p:ext uri="{BB962C8B-B14F-4D97-AF65-F5344CB8AC3E}">
        <p14:creationId xmlns:p14="http://schemas.microsoft.com/office/powerpoint/2010/main" val="372336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798745-B47A-8452-92B6-52946E35E330}"/>
              </a:ext>
            </a:extLst>
          </p:cNvPr>
          <p:cNvSpPr>
            <a:spLocks noGrp="1"/>
          </p:cNvSpPr>
          <p:nvPr>
            <p:ph type="body" sz="quarter" idx="12"/>
          </p:nvPr>
        </p:nvSpPr>
        <p:spPr/>
        <p:txBody>
          <a:bodyPr/>
          <a:lstStyle/>
          <a:p>
            <a:endParaRPr lang="en-US"/>
          </a:p>
        </p:txBody>
      </p:sp>
      <p:sp>
        <p:nvSpPr>
          <p:cNvPr id="4" name="Subtitle 3">
            <a:extLst>
              <a:ext uri="{FF2B5EF4-FFF2-40B4-BE49-F238E27FC236}">
                <a16:creationId xmlns:a16="http://schemas.microsoft.com/office/drawing/2014/main" id="{42044A00-913F-DEAF-AB86-94503D8C18A3}"/>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194A6EA2-8350-8DB7-9CD1-0330EF47DF49}"/>
              </a:ext>
            </a:extLst>
          </p:cNvPr>
          <p:cNvSpPr>
            <a:spLocks noGrp="1"/>
          </p:cNvSpPr>
          <p:nvPr>
            <p:ph type="ctrTitle"/>
          </p:nvPr>
        </p:nvSpPr>
        <p:spPr/>
        <p:txBody>
          <a:bodyPr/>
          <a:lstStyle/>
          <a:p>
            <a:endParaRPr lang="en-US"/>
          </a:p>
        </p:txBody>
      </p:sp>
      <p:sp>
        <p:nvSpPr>
          <p:cNvPr id="5" name="Text Placeholder 4">
            <a:extLst>
              <a:ext uri="{FF2B5EF4-FFF2-40B4-BE49-F238E27FC236}">
                <a16:creationId xmlns:a16="http://schemas.microsoft.com/office/drawing/2014/main" id="{5B95D244-9040-3F3A-3E7D-1F4501FF8B4B}"/>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CA33A5B4-DD5E-9F32-B9A1-3A036CBD55D0}"/>
              </a:ext>
            </a:extLst>
          </p:cNvPr>
          <p:cNvSpPr>
            <a:spLocks noGrp="1"/>
          </p:cNvSpPr>
          <p:nvPr>
            <p:ph type="body" sz="quarter" idx="11"/>
          </p:nvPr>
        </p:nvSpPr>
        <p:spPr/>
        <p:txBody>
          <a:bodyPr/>
          <a:lstStyle/>
          <a:p>
            <a:endParaRPr lang="en-US"/>
          </a:p>
        </p:txBody>
      </p:sp>
      <p:sp>
        <p:nvSpPr>
          <p:cNvPr id="3" name="Slide Number Placeholder 2">
            <a:extLst>
              <a:ext uri="{FF2B5EF4-FFF2-40B4-BE49-F238E27FC236}">
                <a16:creationId xmlns:a16="http://schemas.microsoft.com/office/drawing/2014/main" id="{AAA9796A-13DC-01CD-CAEB-261D9E13A5A3}"/>
              </a:ext>
            </a:extLst>
          </p:cNvPr>
          <p:cNvSpPr>
            <a:spLocks noGrp="1"/>
          </p:cNvSpPr>
          <p:nvPr>
            <p:ph type="sldNum" sz="quarter" idx="4294967295"/>
          </p:nvPr>
        </p:nvSpPr>
        <p:spPr>
          <a:xfrm>
            <a:off x="0" y="6445250"/>
            <a:ext cx="436563" cy="214313"/>
          </a:xfrm>
        </p:spPr>
        <p:txBody>
          <a:bodyPr/>
          <a:lstStyle/>
          <a:p>
            <a:pPr>
              <a:defRPr/>
            </a:pPr>
            <a:fld id="{E6474CC2-1230-4213-AD1A-4B2FEEABA7A1}" type="slidenum">
              <a:rPr lang="en-US" smtClean="0"/>
              <a:pPr>
                <a:defRPr/>
              </a:pPr>
              <a:t>53</a:t>
            </a:fld>
            <a:endParaRPr lang="en-US"/>
          </a:p>
        </p:txBody>
      </p:sp>
    </p:spTree>
    <p:extLst>
      <p:ext uri="{BB962C8B-B14F-4D97-AF65-F5344CB8AC3E}">
        <p14:creationId xmlns:p14="http://schemas.microsoft.com/office/powerpoint/2010/main" val="294750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6FDBB9-BE45-6F96-943A-0DECB8C5BF0B}"/>
              </a:ext>
            </a:extLst>
          </p:cNvPr>
          <p:cNvSpPr>
            <a:spLocks noGrp="1"/>
          </p:cNvSpPr>
          <p:nvPr>
            <p:ph type="title"/>
          </p:nvPr>
        </p:nvSpPr>
        <p:spPr/>
        <p:txBody>
          <a:bodyPr/>
          <a:lstStyle/>
          <a:p>
            <a:r>
              <a:rPr lang="en-US"/>
              <a:t> UML USE CASE</a:t>
            </a:r>
          </a:p>
        </p:txBody>
      </p:sp>
      <p:sp>
        <p:nvSpPr>
          <p:cNvPr id="5" name="Slide Number Placeholder 4">
            <a:extLst>
              <a:ext uri="{FF2B5EF4-FFF2-40B4-BE49-F238E27FC236}">
                <a16:creationId xmlns:a16="http://schemas.microsoft.com/office/drawing/2014/main" id="{D2F2E72A-446B-A7F8-39D0-69CD68F43ECF}"/>
              </a:ext>
            </a:extLst>
          </p:cNvPr>
          <p:cNvSpPr>
            <a:spLocks noGrp="1"/>
          </p:cNvSpPr>
          <p:nvPr>
            <p:ph type="sldNum" sz="quarter" idx="14"/>
          </p:nvPr>
        </p:nvSpPr>
        <p:spPr/>
        <p:txBody>
          <a:bodyPr/>
          <a:lstStyle/>
          <a:p>
            <a:pPr>
              <a:defRPr/>
            </a:pPr>
            <a:fld id="{E6474CC2-1230-4213-AD1A-4B2FEEABA7A1}" type="slidenum">
              <a:rPr lang="en-US" smtClean="0"/>
              <a:pPr>
                <a:defRPr/>
              </a:pPr>
              <a:t>6</a:t>
            </a:fld>
            <a:endParaRPr lang="en-US"/>
          </a:p>
        </p:txBody>
      </p:sp>
      <p:pic>
        <p:nvPicPr>
          <p:cNvPr id="3" name="Picture 2">
            <a:extLst>
              <a:ext uri="{FF2B5EF4-FFF2-40B4-BE49-F238E27FC236}">
                <a16:creationId xmlns:a16="http://schemas.microsoft.com/office/drawing/2014/main" id="{F6F40C66-ACC3-1A7C-D92B-26E9F913905E}"/>
              </a:ext>
            </a:extLst>
          </p:cNvPr>
          <p:cNvPicPr>
            <a:picLocks noChangeAspect="1"/>
          </p:cNvPicPr>
          <p:nvPr/>
        </p:nvPicPr>
        <p:blipFill>
          <a:blip r:embed="rId2"/>
          <a:stretch>
            <a:fillRect/>
          </a:stretch>
        </p:blipFill>
        <p:spPr>
          <a:xfrm>
            <a:off x="3206914" y="1106202"/>
            <a:ext cx="6190005" cy="4290314"/>
          </a:xfrm>
          <a:prstGeom prst="rect">
            <a:avLst/>
          </a:prstGeom>
        </p:spPr>
      </p:pic>
    </p:spTree>
    <p:extLst>
      <p:ext uri="{BB962C8B-B14F-4D97-AF65-F5344CB8AC3E}">
        <p14:creationId xmlns:p14="http://schemas.microsoft.com/office/powerpoint/2010/main" val="483962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6FDBB9-BE45-6F96-943A-0DECB8C5BF0B}"/>
              </a:ext>
            </a:extLst>
          </p:cNvPr>
          <p:cNvSpPr>
            <a:spLocks noGrp="1"/>
          </p:cNvSpPr>
          <p:nvPr>
            <p:ph type="title"/>
          </p:nvPr>
        </p:nvSpPr>
        <p:spPr/>
        <p:txBody>
          <a:bodyPr/>
          <a:lstStyle/>
          <a:p>
            <a:r>
              <a:rPr lang="en-US"/>
              <a:t> UML USE CASE</a:t>
            </a:r>
          </a:p>
        </p:txBody>
      </p:sp>
      <p:sp>
        <p:nvSpPr>
          <p:cNvPr id="5" name="Slide Number Placeholder 4">
            <a:extLst>
              <a:ext uri="{FF2B5EF4-FFF2-40B4-BE49-F238E27FC236}">
                <a16:creationId xmlns:a16="http://schemas.microsoft.com/office/drawing/2014/main" id="{D2F2E72A-446B-A7F8-39D0-69CD68F43ECF}"/>
              </a:ext>
            </a:extLst>
          </p:cNvPr>
          <p:cNvSpPr>
            <a:spLocks noGrp="1"/>
          </p:cNvSpPr>
          <p:nvPr>
            <p:ph type="sldNum" sz="quarter" idx="14"/>
          </p:nvPr>
        </p:nvSpPr>
        <p:spPr/>
        <p:txBody>
          <a:bodyPr/>
          <a:lstStyle/>
          <a:p>
            <a:pPr>
              <a:defRPr/>
            </a:pPr>
            <a:fld id="{E6474CC2-1230-4213-AD1A-4B2FEEABA7A1}" type="slidenum">
              <a:rPr lang="en-US" smtClean="0"/>
              <a:pPr>
                <a:defRPr/>
              </a:pPr>
              <a:t>7</a:t>
            </a:fld>
            <a:endParaRPr lang="en-US"/>
          </a:p>
        </p:txBody>
      </p:sp>
      <p:pic>
        <p:nvPicPr>
          <p:cNvPr id="2" name="Picture 1" descr="A diagram of a company&#10;&#10;Description automatically generated">
            <a:extLst>
              <a:ext uri="{FF2B5EF4-FFF2-40B4-BE49-F238E27FC236}">
                <a16:creationId xmlns:a16="http://schemas.microsoft.com/office/drawing/2014/main" id="{FBAEEBDE-A6F5-FFFF-8426-100798D62568}"/>
              </a:ext>
            </a:extLst>
          </p:cNvPr>
          <p:cNvPicPr>
            <a:picLocks noChangeAspect="1"/>
          </p:cNvPicPr>
          <p:nvPr/>
        </p:nvPicPr>
        <p:blipFill>
          <a:blip r:embed="rId2"/>
          <a:stretch>
            <a:fillRect/>
          </a:stretch>
        </p:blipFill>
        <p:spPr>
          <a:xfrm>
            <a:off x="3134710" y="430231"/>
            <a:ext cx="6303578" cy="5616539"/>
          </a:xfrm>
          <a:prstGeom prst="rect">
            <a:avLst/>
          </a:prstGeom>
        </p:spPr>
      </p:pic>
    </p:spTree>
    <p:extLst>
      <p:ext uri="{BB962C8B-B14F-4D97-AF65-F5344CB8AC3E}">
        <p14:creationId xmlns:p14="http://schemas.microsoft.com/office/powerpoint/2010/main" val="3388280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6FDBB9-BE45-6F96-943A-0DECB8C5BF0B}"/>
              </a:ext>
            </a:extLst>
          </p:cNvPr>
          <p:cNvSpPr>
            <a:spLocks noGrp="1"/>
          </p:cNvSpPr>
          <p:nvPr>
            <p:ph type="title"/>
          </p:nvPr>
        </p:nvSpPr>
        <p:spPr/>
        <p:txBody>
          <a:bodyPr/>
          <a:lstStyle/>
          <a:p>
            <a:r>
              <a:rPr lang="en-US"/>
              <a:t> UML USE CASE</a:t>
            </a:r>
          </a:p>
        </p:txBody>
      </p:sp>
      <p:sp>
        <p:nvSpPr>
          <p:cNvPr id="5" name="Slide Number Placeholder 4">
            <a:extLst>
              <a:ext uri="{FF2B5EF4-FFF2-40B4-BE49-F238E27FC236}">
                <a16:creationId xmlns:a16="http://schemas.microsoft.com/office/drawing/2014/main" id="{D2F2E72A-446B-A7F8-39D0-69CD68F43ECF}"/>
              </a:ext>
            </a:extLst>
          </p:cNvPr>
          <p:cNvSpPr>
            <a:spLocks noGrp="1"/>
          </p:cNvSpPr>
          <p:nvPr>
            <p:ph type="sldNum" sz="quarter" idx="14"/>
          </p:nvPr>
        </p:nvSpPr>
        <p:spPr/>
        <p:txBody>
          <a:bodyPr/>
          <a:lstStyle/>
          <a:p>
            <a:pPr>
              <a:defRPr/>
            </a:pPr>
            <a:fld id="{E6474CC2-1230-4213-AD1A-4B2FEEABA7A1}" type="slidenum">
              <a:rPr lang="en-US" smtClean="0"/>
              <a:pPr>
                <a:defRPr/>
              </a:pPr>
              <a:t>8</a:t>
            </a:fld>
            <a:endParaRPr lang="en-US"/>
          </a:p>
        </p:txBody>
      </p:sp>
      <p:pic>
        <p:nvPicPr>
          <p:cNvPr id="4" name="Picture 3">
            <a:extLst>
              <a:ext uri="{FF2B5EF4-FFF2-40B4-BE49-F238E27FC236}">
                <a16:creationId xmlns:a16="http://schemas.microsoft.com/office/drawing/2014/main" id="{6D2706E6-075E-DAF5-B241-B0DF8C3D68FD}"/>
              </a:ext>
            </a:extLst>
          </p:cNvPr>
          <p:cNvPicPr>
            <a:picLocks noChangeAspect="1"/>
          </p:cNvPicPr>
          <p:nvPr/>
        </p:nvPicPr>
        <p:blipFill>
          <a:blip r:embed="rId2"/>
          <a:stretch>
            <a:fillRect/>
          </a:stretch>
        </p:blipFill>
        <p:spPr>
          <a:xfrm>
            <a:off x="1891854" y="1480865"/>
            <a:ext cx="8364117" cy="3896269"/>
          </a:xfrm>
          <a:prstGeom prst="rect">
            <a:avLst/>
          </a:prstGeom>
        </p:spPr>
      </p:pic>
      <p:sp>
        <p:nvSpPr>
          <p:cNvPr id="2" name="Rectangle 1">
            <a:extLst>
              <a:ext uri="{FF2B5EF4-FFF2-40B4-BE49-F238E27FC236}">
                <a16:creationId xmlns:a16="http://schemas.microsoft.com/office/drawing/2014/main" id="{53EF0150-ADD1-A10B-AE35-9FF13FF2984C}"/>
              </a:ext>
            </a:extLst>
          </p:cNvPr>
          <p:cNvSpPr/>
          <p:nvPr/>
        </p:nvSpPr>
        <p:spPr>
          <a:xfrm>
            <a:off x="6853583" y="3656495"/>
            <a:ext cx="1764746" cy="1146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 name="Rectangle 2">
            <a:extLst>
              <a:ext uri="{FF2B5EF4-FFF2-40B4-BE49-F238E27FC236}">
                <a16:creationId xmlns:a16="http://schemas.microsoft.com/office/drawing/2014/main" id="{0ED16E91-C6E0-5466-73F0-E604AB187B85}"/>
              </a:ext>
            </a:extLst>
          </p:cNvPr>
          <p:cNvSpPr/>
          <p:nvPr/>
        </p:nvSpPr>
        <p:spPr>
          <a:xfrm>
            <a:off x="3793849" y="3666848"/>
            <a:ext cx="1842051" cy="1135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77629C6E-FA51-CD3D-78F2-A72C3AA7EC6E}"/>
              </a:ext>
            </a:extLst>
          </p:cNvPr>
          <p:cNvCxnSpPr/>
          <p:nvPr/>
        </p:nvCxnSpPr>
        <p:spPr>
          <a:xfrm flipH="1">
            <a:off x="6176341" y="3655115"/>
            <a:ext cx="24295" cy="914398"/>
          </a:xfrm>
          <a:prstGeom prst="straightConnector1">
            <a:avLst/>
          </a:prstGeom>
        </p:spPr>
        <p:style>
          <a:lnRef idx="1">
            <a:schemeClr val="accent4"/>
          </a:lnRef>
          <a:fillRef idx="0">
            <a:schemeClr val="accent4"/>
          </a:fillRef>
          <a:effectRef idx="0">
            <a:schemeClr val="accent4"/>
          </a:effectRef>
          <a:fontRef idx="minor">
            <a:schemeClr val="tx1"/>
          </a:fontRef>
        </p:style>
      </p:cxnSp>
      <p:sp>
        <p:nvSpPr>
          <p:cNvPr id="8" name="Rectangle 7">
            <a:extLst>
              <a:ext uri="{FF2B5EF4-FFF2-40B4-BE49-F238E27FC236}">
                <a16:creationId xmlns:a16="http://schemas.microsoft.com/office/drawing/2014/main" id="{065E136F-DBA3-6A8A-3E43-892A74A50819}"/>
              </a:ext>
            </a:extLst>
          </p:cNvPr>
          <p:cNvSpPr/>
          <p:nvPr/>
        </p:nvSpPr>
        <p:spPr>
          <a:xfrm>
            <a:off x="5415860" y="4571033"/>
            <a:ext cx="1543877" cy="616226"/>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TextBox 8">
            <a:extLst>
              <a:ext uri="{FF2B5EF4-FFF2-40B4-BE49-F238E27FC236}">
                <a16:creationId xmlns:a16="http://schemas.microsoft.com/office/drawing/2014/main" id="{74A7E5D6-EE7A-9326-13AC-4BE1D5A30388}"/>
              </a:ext>
            </a:extLst>
          </p:cNvPr>
          <p:cNvSpPr txBox="1"/>
          <p:nvPr/>
        </p:nvSpPr>
        <p:spPr>
          <a:xfrm>
            <a:off x="5665304" y="4754217"/>
            <a:ext cx="11761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Arial"/>
              </a:rPr>
              <a:t>Answers</a:t>
            </a:r>
            <a:endParaRPr lang="en-US" sz="1200"/>
          </a:p>
        </p:txBody>
      </p:sp>
    </p:spTree>
    <p:extLst>
      <p:ext uri="{BB962C8B-B14F-4D97-AF65-F5344CB8AC3E}">
        <p14:creationId xmlns:p14="http://schemas.microsoft.com/office/powerpoint/2010/main" val="347616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95BA35-8006-0A00-279B-110AC37ACFE7}"/>
              </a:ext>
            </a:extLst>
          </p:cNvPr>
          <p:cNvSpPr>
            <a:spLocks noGrp="1"/>
          </p:cNvSpPr>
          <p:nvPr>
            <p:ph type="title"/>
          </p:nvPr>
        </p:nvSpPr>
        <p:spPr/>
        <p:txBody>
          <a:bodyPr/>
          <a:lstStyle/>
          <a:p>
            <a:r>
              <a:rPr lang="en-US" b="1"/>
              <a:t>QUALITY CHECK OF DATA</a:t>
            </a:r>
          </a:p>
        </p:txBody>
      </p:sp>
      <p:pic>
        <p:nvPicPr>
          <p:cNvPr id="3" name="Content Placeholder 2" descr="Research with solid fill">
            <a:extLst>
              <a:ext uri="{FF2B5EF4-FFF2-40B4-BE49-F238E27FC236}">
                <a16:creationId xmlns:a16="http://schemas.microsoft.com/office/drawing/2014/main" id="{992785BD-4C4F-F04E-9016-8B7E4C09E32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257" y="3792865"/>
            <a:ext cx="694295" cy="694295"/>
          </a:xfrm>
        </p:spPr>
      </p:pic>
      <p:sp>
        <p:nvSpPr>
          <p:cNvPr id="4" name="TextBox 3">
            <a:extLst>
              <a:ext uri="{FF2B5EF4-FFF2-40B4-BE49-F238E27FC236}">
                <a16:creationId xmlns:a16="http://schemas.microsoft.com/office/drawing/2014/main" id="{05D262A3-993E-62F4-2BB1-B97E934E0B96}"/>
              </a:ext>
            </a:extLst>
          </p:cNvPr>
          <p:cNvSpPr txBox="1"/>
          <p:nvPr/>
        </p:nvSpPr>
        <p:spPr>
          <a:xfrm>
            <a:off x="1406363" y="3955346"/>
            <a:ext cx="10785637" cy="369332"/>
          </a:xfrm>
          <a:prstGeom prst="rect">
            <a:avLst/>
          </a:prstGeom>
          <a:noFill/>
        </p:spPr>
        <p:txBody>
          <a:bodyPr wrap="square" rtlCol="0">
            <a:spAutoFit/>
          </a:bodyPr>
          <a:lstStyle/>
          <a:p>
            <a:r>
              <a:rPr lang="en-US"/>
              <a:t>DATA </a:t>
            </a:r>
            <a:r>
              <a:rPr lang="en-US" sz="1600"/>
              <a:t>CLEANING</a:t>
            </a:r>
            <a:endParaRPr lang="en-IN"/>
          </a:p>
        </p:txBody>
      </p:sp>
      <p:sp>
        <p:nvSpPr>
          <p:cNvPr id="5" name="TextBox 4">
            <a:extLst>
              <a:ext uri="{FF2B5EF4-FFF2-40B4-BE49-F238E27FC236}">
                <a16:creationId xmlns:a16="http://schemas.microsoft.com/office/drawing/2014/main" id="{6E78ADBC-6BFB-2841-8B33-1B93D4CC7D04}"/>
              </a:ext>
            </a:extLst>
          </p:cNvPr>
          <p:cNvSpPr txBox="1"/>
          <p:nvPr/>
        </p:nvSpPr>
        <p:spPr>
          <a:xfrm>
            <a:off x="683390" y="4590854"/>
            <a:ext cx="10785637" cy="1477328"/>
          </a:xfrm>
          <a:prstGeom prst="rect">
            <a:avLst/>
          </a:prstGeom>
          <a:noFill/>
          <a:ln>
            <a:solidFill>
              <a:schemeClr val="accent6">
                <a:lumMod val="75000"/>
              </a:schemeClr>
            </a:solidFill>
          </a:ln>
        </p:spPr>
        <p:txBody>
          <a:bodyPr wrap="square" rtlCol="0">
            <a:spAutoFit/>
          </a:bodyPr>
          <a:lstStyle/>
          <a:p>
            <a:pPr marL="285750" indent="-285750">
              <a:buFont typeface="Wingdings" panose="05000000000000000000" pitchFamily="2" charset="2"/>
              <a:buChar char="§"/>
            </a:pPr>
            <a:r>
              <a:rPr lang="en-US"/>
              <a:t>Dealt with undisclosed values in Gender, Marital Status.</a:t>
            </a:r>
          </a:p>
          <a:p>
            <a:pPr marL="285750" indent="-285750">
              <a:buFont typeface="Wingdings" panose="05000000000000000000" pitchFamily="2" charset="2"/>
              <a:buChar char="§"/>
            </a:pPr>
            <a:r>
              <a:rPr lang="en-US"/>
              <a:t>In the answers table, the answer to every question was not recorded – changed strategy for the risk score analysis.</a:t>
            </a:r>
          </a:p>
          <a:p>
            <a:pPr marL="285750" indent="-285750">
              <a:buFont typeface="Wingdings" panose="05000000000000000000" pitchFamily="2" charset="2"/>
              <a:buChar char="§"/>
            </a:pPr>
            <a:endParaRPr lang="en-US"/>
          </a:p>
          <a:p>
            <a:endParaRPr lang="en-IN"/>
          </a:p>
        </p:txBody>
      </p:sp>
      <p:pic>
        <p:nvPicPr>
          <p:cNvPr id="9" name="Graphic 8" descr="Search Inventory with solid fill">
            <a:extLst>
              <a:ext uri="{FF2B5EF4-FFF2-40B4-BE49-F238E27FC236}">
                <a16:creationId xmlns:a16="http://schemas.microsoft.com/office/drawing/2014/main" id="{8ACA72E7-3FC9-08AF-0F43-EA25313202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257" y="1436206"/>
            <a:ext cx="694294" cy="694294"/>
          </a:xfrm>
          <a:prstGeom prst="rect">
            <a:avLst/>
          </a:prstGeom>
        </p:spPr>
      </p:pic>
      <p:sp>
        <p:nvSpPr>
          <p:cNvPr id="10" name="TextBox 9">
            <a:extLst>
              <a:ext uri="{FF2B5EF4-FFF2-40B4-BE49-F238E27FC236}">
                <a16:creationId xmlns:a16="http://schemas.microsoft.com/office/drawing/2014/main" id="{926D6C60-F0BE-2A4A-5D6C-C795EC0A3698}"/>
              </a:ext>
            </a:extLst>
          </p:cNvPr>
          <p:cNvSpPr txBox="1"/>
          <p:nvPr/>
        </p:nvSpPr>
        <p:spPr>
          <a:xfrm>
            <a:off x="1406362" y="1505948"/>
            <a:ext cx="10785637" cy="369332"/>
          </a:xfrm>
          <a:prstGeom prst="rect">
            <a:avLst/>
          </a:prstGeom>
          <a:noFill/>
        </p:spPr>
        <p:txBody>
          <a:bodyPr wrap="square" rtlCol="0">
            <a:spAutoFit/>
          </a:bodyPr>
          <a:lstStyle/>
          <a:p>
            <a:r>
              <a:rPr lang="en-US"/>
              <a:t>PROFILING THE DATA</a:t>
            </a:r>
            <a:endParaRPr lang="en-IN"/>
          </a:p>
        </p:txBody>
      </p:sp>
      <p:sp>
        <p:nvSpPr>
          <p:cNvPr id="11" name="TextBox 10">
            <a:extLst>
              <a:ext uri="{FF2B5EF4-FFF2-40B4-BE49-F238E27FC236}">
                <a16:creationId xmlns:a16="http://schemas.microsoft.com/office/drawing/2014/main" id="{E1714F50-C865-0593-5A3D-017D34787ED9}"/>
              </a:ext>
            </a:extLst>
          </p:cNvPr>
          <p:cNvSpPr txBox="1"/>
          <p:nvPr/>
        </p:nvSpPr>
        <p:spPr>
          <a:xfrm>
            <a:off x="609547" y="2294509"/>
            <a:ext cx="10785637" cy="1477328"/>
          </a:xfrm>
          <a:prstGeom prst="rect">
            <a:avLst/>
          </a:prstGeom>
          <a:noFill/>
          <a:ln>
            <a:solidFill>
              <a:schemeClr val="accent6">
                <a:lumMod val="75000"/>
              </a:schemeClr>
            </a:solidFill>
          </a:ln>
        </p:spPr>
        <p:txBody>
          <a:bodyPr wrap="square" rtlCol="0">
            <a:spAutoFit/>
          </a:bodyPr>
          <a:lstStyle/>
          <a:p>
            <a:pPr marL="285750" indent="-285750">
              <a:buFont typeface="Wingdings" panose="05000000000000000000" pitchFamily="2" charset="2"/>
              <a:buChar char="§"/>
            </a:pPr>
            <a:r>
              <a:rPr lang="en-US"/>
              <a:t>Identified relationships between the tables. Analyzed the data recorded in the excel.</a:t>
            </a:r>
          </a:p>
          <a:p>
            <a:pPr marL="285750" indent="-285750">
              <a:buFont typeface="Wingdings" panose="05000000000000000000" pitchFamily="2" charset="2"/>
              <a:buChar char="§"/>
            </a:pPr>
            <a:r>
              <a:rPr lang="en-US"/>
              <a:t>Identified the tables that need to be filled by the end of the case study.  </a:t>
            </a:r>
          </a:p>
          <a:p>
            <a:pPr marL="285750" indent="-285750">
              <a:buFont typeface="Wingdings" panose="05000000000000000000" pitchFamily="2" charset="2"/>
              <a:buChar char="§"/>
            </a:pPr>
            <a:r>
              <a:rPr lang="en-US"/>
              <a:t>Checked for the quality of the data including but not limited to the data types, missing values etc.</a:t>
            </a:r>
          </a:p>
          <a:p>
            <a:pPr marL="285750" indent="-285750">
              <a:buFont typeface="Wingdings" panose="05000000000000000000" pitchFamily="2" charset="2"/>
              <a:buChar char="§"/>
            </a:pPr>
            <a:endParaRPr lang="en-US"/>
          </a:p>
          <a:p>
            <a:endParaRPr lang="en-IN"/>
          </a:p>
        </p:txBody>
      </p:sp>
    </p:spTree>
    <p:extLst>
      <p:ext uri="{BB962C8B-B14F-4D97-AF65-F5344CB8AC3E}">
        <p14:creationId xmlns:p14="http://schemas.microsoft.com/office/powerpoint/2010/main" val="3667542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c">
  <a:themeElements>
    <a:clrScheme name="Custom 14">
      <a:dk1>
        <a:srgbClr val="000000"/>
      </a:dk1>
      <a:lt1>
        <a:srgbClr val="FFFFFF"/>
      </a:lt1>
      <a:dk2>
        <a:srgbClr val="4D4D4D"/>
      </a:dk2>
      <a:lt2>
        <a:srgbClr val="D8D8D8"/>
      </a:lt2>
      <a:accent1>
        <a:srgbClr val="EF6D1D"/>
      </a:accent1>
      <a:accent2>
        <a:srgbClr val="2B73A7"/>
      </a:accent2>
      <a:accent3>
        <a:srgbClr val="235988"/>
      </a:accent3>
      <a:accent4>
        <a:srgbClr val="21662B"/>
      </a:accent4>
      <a:accent5>
        <a:srgbClr val="379533"/>
      </a:accent5>
      <a:accent6>
        <a:srgbClr val="29807F"/>
      </a:accent6>
      <a:hlink>
        <a:srgbClr val="005A8B"/>
      </a:hlink>
      <a:folHlink>
        <a:srgbClr val="FF9609"/>
      </a:folHlink>
    </a:clrScheme>
    <a:fontScheme name="Fidelity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ctr">
          <a:defRPr dirty="0">
            <a:latin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defRPr sz="1400"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53</Slides>
  <Notes>1</Notes>
  <HiddenSlides>0</HiddenSlide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Office Theme</vt:lpstr>
      <vt:lpstr>Basic</vt:lpstr>
      <vt:lpstr>Leap case study  team 3 – wealth wizards</vt:lpstr>
      <vt:lpstr>Wealth Wizards</vt:lpstr>
      <vt:lpstr>BUSINESS PROCESS FLOW</vt:lpstr>
      <vt:lpstr>BUSINESS PROCESS FLOW</vt:lpstr>
      <vt:lpstr>ER DIAGRAM</vt:lpstr>
      <vt:lpstr> UML USE CASE</vt:lpstr>
      <vt:lpstr> UML USE CASE</vt:lpstr>
      <vt:lpstr> UML USE CASE</vt:lpstr>
      <vt:lpstr>QUALITY CHECK OF DATA</vt:lpstr>
      <vt:lpstr>DATA ANALYSIS</vt:lpstr>
      <vt:lpstr>PowerPoint Presentation</vt:lpstr>
      <vt:lpstr>PowerPoint Presentation</vt:lpstr>
      <vt:lpstr>PowerPoint Presentation</vt:lpstr>
      <vt:lpstr>Customer Segmentation</vt:lpstr>
      <vt:lpstr>Wealth Wizard's Retirement Oriented Segment</vt:lpstr>
      <vt:lpstr>PowerPoint Presentation</vt:lpstr>
      <vt:lpstr>Wealth Wizard's Golden Peace Segment</vt:lpstr>
      <vt:lpstr>PowerPoint Presentation</vt:lpstr>
      <vt:lpstr>Wealth Wizard's Women Empowerment Segment</vt:lpstr>
      <vt:lpstr>PowerPoint Presentation</vt:lpstr>
      <vt:lpstr>Wealth Wizard's Early Bird Segment</vt:lpstr>
      <vt:lpstr>PowerPoint Presentation</vt:lpstr>
      <vt:lpstr>Wealth Wizard's Premium Wealth Maximizer Segment</vt:lpstr>
      <vt:lpstr>PowerPoint Presentation</vt:lpstr>
      <vt:lpstr>Sentiment Analysis </vt:lpstr>
      <vt:lpstr>Future Work</vt:lpstr>
      <vt:lpstr>THANK YOU!!!</vt:lpstr>
      <vt:lpstr>PowerPoint Presentation</vt:lpstr>
      <vt:lpstr>Leap case study  team 3 – wealth wizards</vt:lpstr>
      <vt:lpstr>Wealth Wizards</vt:lpstr>
      <vt:lpstr>Work Updates</vt:lpstr>
      <vt:lpstr>Customer Segmentation</vt:lpstr>
      <vt:lpstr>Wealth Wizard's Retirement Oriented Segment</vt:lpstr>
      <vt:lpstr>Wealth Wizard's Golden Peace Segment</vt:lpstr>
      <vt:lpstr>Wealth Wizard's Early Bird Segment</vt:lpstr>
      <vt:lpstr>Wealth Wizard's Premium Wealth Maximizer Segment</vt:lpstr>
      <vt:lpstr>Wealth Wizard's Women Empowerment Segment</vt:lpstr>
      <vt:lpstr>Fund Strategy</vt:lpstr>
      <vt:lpstr>PowerPoint Presentation</vt:lpstr>
      <vt:lpstr>Wealth Women Fund (WWOF)</vt:lpstr>
      <vt:lpstr>Funds of other segments</vt:lpstr>
      <vt:lpstr>MACROECONOMICS ANALYSIS</vt:lpstr>
      <vt:lpstr>PowerPoint Presentation</vt:lpstr>
      <vt:lpstr>PowerPoint Presentation</vt:lpstr>
      <vt:lpstr>PowerPoint Presentation</vt:lpstr>
      <vt:lpstr>PowerPoint Presentation</vt:lpstr>
      <vt:lpstr>Monte Carlo Simulation</vt:lpstr>
      <vt:lpstr>Data Visualization </vt:lpstr>
      <vt:lpstr>Exploring Yahoo Finance Data using Web Services</vt:lpstr>
      <vt:lpstr>Data Integration using Talend</vt:lpstr>
      <vt:lpstr>Future Work</vt:lpstr>
      <vt:lpstr>Q&amp;A</vt:lpstr>
      <vt:lpstr>PowerPoint Presentation</vt:lpstr>
    </vt:vector>
  </TitlesOfParts>
  <Company>Fidelity Investments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Mohanty, Gyanadipta</dc:creator>
  <cp:revision>5</cp:revision>
  <dcterms:created xsi:type="dcterms:W3CDTF">2023-06-16T06:23:05Z</dcterms:created>
  <dcterms:modified xsi:type="dcterms:W3CDTF">2023-10-16T16:26:40Z</dcterms:modified>
</cp:coreProperties>
</file>